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58" r:id="rId3"/>
    <p:sldId id="282" r:id="rId4"/>
    <p:sldId id="272" r:id="rId5"/>
    <p:sldId id="274" r:id="rId6"/>
    <p:sldId id="273" r:id="rId7"/>
    <p:sldId id="276" r:id="rId8"/>
    <p:sldId id="285" r:id="rId9"/>
    <p:sldId id="286" r:id="rId10"/>
    <p:sldId id="261" r:id="rId11"/>
    <p:sldId id="288" r:id="rId1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2E6"/>
    <a:srgbClr val="6C757D"/>
    <a:srgbClr val="F6F6F6"/>
    <a:srgbClr val="69A3D1"/>
    <a:srgbClr val="FFFF00"/>
    <a:srgbClr val="000000"/>
    <a:srgbClr val="F8FAFB"/>
    <a:srgbClr val="F2F2F2"/>
    <a:srgbClr val="2078B4"/>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87823"/>
  </p:normalViewPr>
  <p:slideViewPr>
    <p:cSldViewPr snapToGrid="0">
      <p:cViewPr varScale="1">
        <p:scale>
          <a:sx n="99" d="100"/>
          <a:sy n="99" d="100"/>
        </p:scale>
        <p:origin x="1216" y="176"/>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C163A-E9AC-F047-9468-151D8B85402E}" type="datetimeFigureOut">
              <a:rPr lang="en-CH" smtClean="0"/>
              <a:t>12.12.2025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DE3FC-14ED-5948-9E31-414629202971}" type="slidenum">
              <a:rPr lang="en-CH" smtClean="0"/>
              <a:t>‹#›</a:t>
            </a:fld>
            <a:endParaRPr lang="en-CH"/>
          </a:p>
        </p:txBody>
      </p:sp>
    </p:spTree>
    <p:extLst>
      <p:ext uri="{BB962C8B-B14F-4D97-AF65-F5344CB8AC3E}">
        <p14:creationId xmlns:p14="http://schemas.microsoft.com/office/powerpoint/2010/main" val="315444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77EF-6404-E23B-C963-D41F14D7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E68B4-BAE0-030D-1763-C35B4A0B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FA9AB-A807-49E8-831F-440F401CDD4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4972D96-486F-A404-7AE3-DEC25FDDC5C2}"/>
              </a:ext>
            </a:extLst>
          </p:cNvPr>
          <p:cNvSpPr>
            <a:spLocks noGrp="1"/>
          </p:cNvSpPr>
          <p:nvPr>
            <p:ph type="sldNum" sz="quarter" idx="5"/>
          </p:nvPr>
        </p:nvSpPr>
        <p:spPr/>
        <p:txBody>
          <a:bodyPr/>
          <a:lstStyle/>
          <a:p>
            <a:fld id="{BB4DE3FC-14ED-5948-9E31-414629202971}" type="slidenum">
              <a:rPr lang="en-CH" smtClean="0"/>
              <a:t>1</a:t>
            </a:fld>
            <a:endParaRPr lang="en-CH"/>
          </a:p>
        </p:txBody>
      </p:sp>
    </p:spTree>
    <p:extLst>
      <p:ext uri="{BB962C8B-B14F-4D97-AF65-F5344CB8AC3E}">
        <p14:creationId xmlns:p14="http://schemas.microsoft.com/office/powerpoint/2010/main" val="429058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F8D58-9FA6-34C8-2E92-BFC3B74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181CD-AD59-4A1F-59EE-5921647F2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DD82F-89AC-218E-8971-97D2B347364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CC34A1C4-1EF3-6F84-5435-E50300C52ABC}"/>
              </a:ext>
            </a:extLst>
          </p:cNvPr>
          <p:cNvSpPr>
            <a:spLocks noGrp="1"/>
          </p:cNvSpPr>
          <p:nvPr>
            <p:ph type="sldNum" sz="quarter" idx="5"/>
          </p:nvPr>
        </p:nvSpPr>
        <p:spPr/>
        <p:txBody>
          <a:bodyPr/>
          <a:lstStyle/>
          <a:p>
            <a:fld id="{BB4DE3FC-14ED-5948-9E31-414629202971}" type="slidenum">
              <a:rPr lang="en-CH" smtClean="0"/>
              <a:t>11</a:t>
            </a:fld>
            <a:endParaRPr lang="en-CH"/>
          </a:p>
        </p:txBody>
      </p:sp>
    </p:spTree>
    <p:extLst>
      <p:ext uri="{BB962C8B-B14F-4D97-AF65-F5344CB8AC3E}">
        <p14:creationId xmlns:p14="http://schemas.microsoft.com/office/powerpoint/2010/main" val="95054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B4DE3FC-14ED-5948-9E31-414629202971}" type="slidenum">
              <a:rPr lang="en-CH" smtClean="0"/>
              <a:t>2</a:t>
            </a:fld>
            <a:endParaRPr lang="en-CH"/>
          </a:p>
        </p:txBody>
      </p:sp>
    </p:spTree>
    <p:extLst>
      <p:ext uri="{BB962C8B-B14F-4D97-AF65-F5344CB8AC3E}">
        <p14:creationId xmlns:p14="http://schemas.microsoft.com/office/powerpoint/2010/main" val="410767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1354-FE8B-DD16-2D14-90A18A8D8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82068-6C5F-F836-D58E-3EFA09DD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1102-6E7F-8FFB-CFD0-1C95AF33D1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a:t>
            </a:r>
            <a:r>
              <a:rPr lang="en-GB" b="0" i="0" u="none" strike="noStrike" dirty="0">
                <a:solidFill>
                  <a:srgbClr val="00002E"/>
                </a:solidFill>
                <a:effectLst/>
                <a:latin typeface="Inter"/>
              </a:rPr>
              <a:t>The European labour market remains resilient, with low unemployment levels, despite a decline in employment growth, according to the European Commission's latest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CH" b="0" i="0" u="none" strike="noStrike" dirty="0">
                <a:solidFill>
                  <a:schemeClr val="tx1"/>
                </a:solidFill>
                <a:effectLst/>
                <a:latin typeface="+mn-lt"/>
              </a:rPr>
              <a:t>”</a:t>
            </a:r>
            <a:endParaRPr lang="en-GB" dirty="0">
              <a:solidFill>
                <a:srgbClr val="000000"/>
              </a:solidFill>
              <a:effectLst/>
              <a:latin typeface="Helvetica" pitchFamily="2"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“The overall impact of a 15 percentage point increase in US tariffs on employment is estimated to be between 135 000 and 450 000 jobs with the effects being distributed unevenly across sectors and countries.”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a:t>
            </a:r>
            <a:r>
              <a:rPr lang="en-GB" sz="1200" dirty="0">
                <a:solidFill>
                  <a:srgbClr val="000000"/>
                </a:solidFill>
                <a:latin typeface="Helvetica" pitchFamily="2" charset="0"/>
              </a:rPr>
              <a:t>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a:t>
            </a:r>
            <a:r>
              <a:rPr lang="en-GB" dirty="0">
                <a:solidFill>
                  <a:srgbClr val="000000"/>
                </a:solidFill>
                <a:effectLst/>
                <a:latin typeface="Helvetica" pitchFamily="2" charset="0"/>
              </a:rPr>
              <a:t>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US" sz="1200" b="1" dirty="0">
              <a:solidFill>
                <a:srgbClr val="1D1D1D"/>
              </a:solidFill>
              <a:latin typeface="Arial" panose="020B0604020202020204" pitchFamily="34" charset="0"/>
              <a:ea typeface="Arial" pitchFamily="34" charset="-122"/>
              <a:cs typeface="Arial" panose="020B0604020202020204" pitchFamily="34" charset="0"/>
            </a:endParaRPr>
          </a:p>
          <a:p>
            <a:pPr>
              <a:buNone/>
            </a:pPr>
            <a:endParaRPr lang="en-GB" dirty="0">
              <a:solidFill>
                <a:srgbClr val="000000"/>
              </a:solidFill>
              <a:effectLst/>
              <a:latin typeface="Helvetica" pitchFamily="2" charset="0"/>
            </a:endParaRP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CD1F9703-9219-CD89-196C-BD6A56B1CF39}"/>
              </a:ext>
            </a:extLst>
          </p:cNvPr>
          <p:cNvSpPr>
            <a:spLocks noGrp="1"/>
          </p:cNvSpPr>
          <p:nvPr>
            <p:ph type="sldNum" sz="quarter" idx="5"/>
          </p:nvPr>
        </p:nvSpPr>
        <p:spPr/>
        <p:txBody>
          <a:bodyPr/>
          <a:lstStyle/>
          <a:p>
            <a:fld id="{BB4DE3FC-14ED-5948-9E31-414629202971}" type="slidenum">
              <a:rPr lang="en-CH" smtClean="0"/>
              <a:t>3</a:t>
            </a:fld>
            <a:endParaRPr lang="en-CH"/>
          </a:p>
        </p:txBody>
      </p:sp>
    </p:spTree>
    <p:extLst>
      <p:ext uri="{BB962C8B-B14F-4D97-AF65-F5344CB8AC3E}">
        <p14:creationId xmlns:p14="http://schemas.microsoft.com/office/powerpoint/2010/main" val="18263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8872-83AF-AC58-EB14-F83DA3A8A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53B9C-F990-A00C-B91F-A156334A5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1504-279B-037A-46D6-6C4ECAA24B1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06D0B80-891D-5296-C046-CF38C3BEAB58}"/>
              </a:ext>
            </a:extLst>
          </p:cNvPr>
          <p:cNvSpPr>
            <a:spLocks noGrp="1"/>
          </p:cNvSpPr>
          <p:nvPr>
            <p:ph type="sldNum" sz="quarter" idx="5"/>
          </p:nvPr>
        </p:nvSpPr>
        <p:spPr/>
        <p:txBody>
          <a:bodyPr/>
          <a:lstStyle/>
          <a:p>
            <a:fld id="{BB4DE3FC-14ED-5948-9E31-414629202971}" type="slidenum">
              <a:rPr lang="en-CH" smtClean="0"/>
              <a:t>4</a:t>
            </a:fld>
            <a:endParaRPr lang="en-CH"/>
          </a:p>
        </p:txBody>
      </p:sp>
    </p:spTree>
    <p:extLst>
      <p:ext uri="{BB962C8B-B14F-4D97-AF65-F5344CB8AC3E}">
        <p14:creationId xmlns:p14="http://schemas.microsoft.com/office/powerpoint/2010/main" val="41013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8118E-046B-5D76-77EE-73DCE9DC0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78A16-7E9F-0591-7B4C-7869CCD49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63FC3-EBFB-5A55-216D-5E44126B459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AF5D3E0-87DB-96D6-A0F8-1420796D32A1}"/>
              </a:ext>
            </a:extLst>
          </p:cNvPr>
          <p:cNvSpPr>
            <a:spLocks noGrp="1"/>
          </p:cNvSpPr>
          <p:nvPr>
            <p:ph type="sldNum" sz="quarter" idx="5"/>
          </p:nvPr>
        </p:nvSpPr>
        <p:spPr/>
        <p:txBody>
          <a:bodyPr/>
          <a:lstStyle/>
          <a:p>
            <a:fld id="{BB4DE3FC-14ED-5948-9E31-414629202971}" type="slidenum">
              <a:rPr lang="en-CH" smtClean="0"/>
              <a:t>5</a:t>
            </a:fld>
            <a:endParaRPr lang="en-CH"/>
          </a:p>
        </p:txBody>
      </p:sp>
    </p:spTree>
    <p:extLst>
      <p:ext uri="{BB962C8B-B14F-4D97-AF65-F5344CB8AC3E}">
        <p14:creationId xmlns:p14="http://schemas.microsoft.com/office/powerpoint/2010/main" val="22819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D1A4-2E19-D99C-7F63-9CE54B00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BFC8A-4466-BCAA-D5F5-FF543B8FA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DF029-A849-97F5-EC77-488C615CC52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6DDFD62-0BCA-0A9B-77F6-5C48AF788A03}"/>
              </a:ext>
            </a:extLst>
          </p:cNvPr>
          <p:cNvSpPr>
            <a:spLocks noGrp="1"/>
          </p:cNvSpPr>
          <p:nvPr>
            <p:ph type="sldNum" sz="quarter" idx="5"/>
          </p:nvPr>
        </p:nvSpPr>
        <p:spPr/>
        <p:txBody>
          <a:bodyPr/>
          <a:lstStyle/>
          <a:p>
            <a:fld id="{BB4DE3FC-14ED-5948-9E31-414629202971}" type="slidenum">
              <a:rPr lang="en-CH" smtClean="0"/>
              <a:t>6</a:t>
            </a:fld>
            <a:endParaRPr lang="en-CH"/>
          </a:p>
        </p:txBody>
      </p:sp>
    </p:spTree>
    <p:extLst>
      <p:ext uri="{BB962C8B-B14F-4D97-AF65-F5344CB8AC3E}">
        <p14:creationId xmlns:p14="http://schemas.microsoft.com/office/powerpoint/2010/main" val="294799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922B-D073-8BE1-EB79-C57371E9F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763CC-4B13-3927-541F-D33B393D4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9BC4-C70C-B2B8-0CD5-24FEE67B6302}"/>
              </a:ext>
            </a:extLst>
          </p:cNvPr>
          <p:cNvSpPr>
            <a:spLocks noGrp="1"/>
          </p:cNvSpPr>
          <p:nvPr>
            <p:ph type="body" idx="1"/>
          </p:nvPr>
        </p:nvSpPr>
        <p:spPr/>
        <p:txBody>
          <a:bodyPr/>
          <a:lstStyle/>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Note:</a:t>
            </a:r>
          </a:p>
          <a:p>
            <a:pPr>
              <a:lnSpc>
                <a:spcPts val="1575"/>
              </a:lnSpc>
              <a:spcAft>
                <a:spcPts val="800"/>
              </a:spcAft>
            </a:pPr>
            <a:r>
              <a:rPr lang="en-US" sz="1200" dirty="0">
                <a:solidFill>
                  <a:srgbClr val="1D1D1D"/>
                </a:solidFill>
                <a:latin typeface="Arial" panose="020B0604020202020204" pitchFamily="34" charset="0"/>
                <a:ea typeface="Arial" pitchFamily="34" charset="-122"/>
                <a:cs typeface="Arial" panose="020B0604020202020204" pitchFamily="34" charset="0"/>
              </a:rPr>
              <a:t>Our sustained low-rate forecast contrasts with SPF's policy normalization, </a:t>
            </a:r>
            <a:r>
              <a:rPr lang="en-US" sz="1200" b="1" dirty="0">
                <a:solidFill>
                  <a:srgbClr val="1D1D1D"/>
                </a:solidFill>
                <a:latin typeface="Arial" panose="020B0604020202020204" pitchFamily="34" charset="0"/>
                <a:ea typeface="Arial" pitchFamily="34" charset="-122"/>
                <a:cs typeface="Arial" panose="020B0604020202020204" pitchFamily="34" charset="0"/>
              </a:rPr>
              <a:t>reflecting different assessments of underlying economic dynamics:</a:t>
            </a:r>
            <a:endParaRPr lang="en-US" sz="1200" dirty="0">
              <a:solidFill>
                <a:srgbClr val="1D1D1D"/>
              </a:solidFill>
              <a:latin typeface="Arial" panose="020B0604020202020204" pitchFamily="34" charset="0"/>
              <a:ea typeface="Arial" pitchFamily="34" charset="-122"/>
              <a:cs typeface="Arial" panose="020B0604020202020204" pitchFamily="34" charset="0"/>
            </a:endParaRP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The ECB SPF consensus seem to view any near-term weakness as cyclical rather than structural </a:t>
            </a:r>
            <a:r>
              <a:rPr lang="en-GB" sz="1200" b="1" dirty="0">
                <a:latin typeface="Arial" panose="020B0604020202020204" pitchFamily="34" charset="0"/>
                <a:cs typeface="Arial" panose="020B0604020202020204" pitchFamily="34" charset="0"/>
              </a:rPr>
              <a:t>allowing policy normalization by 2027.</a:t>
            </a:r>
          </a:p>
          <a:p>
            <a:pPr marL="285750" indent="-285750">
              <a:lnSpc>
                <a:spcPts val="1575"/>
              </a:lnSpc>
              <a:buFont typeface="Arial" panose="020B0604020202020204" pitchFamily="34" charset="0"/>
              <a:buChar char="•"/>
            </a:pPr>
            <a:r>
              <a:rPr lang="en-GB" sz="1200" dirty="0">
                <a:latin typeface="Arial" panose="020B0604020202020204" pitchFamily="34" charset="0"/>
                <a:cs typeface="Arial" panose="020B0604020202020204" pitchFamily="34" charset="0"/>
              </a:rPr>
              <a:t>Our forecast with its sustained low-rate environment, implies </a:t>
            </a:r>
            <a:r>
              <a:rPr lang="en-GB" sz="1200" b="1" dirty="0">
                <a:latin typeface="Arial" panose="020B0604020202020204" pitchFamily="34" charset="0"/>
                <a:cs typeface="Arial" panose="020B0604020202020204" pitchFamily="34" charset="0"/>
              </a:rPr>
              <a:t>greater concern about persistent economic slack </a:t>
            </a:r>
            <a:r>
              <a:rPr lang="en-GB" sz="1200" dirty="0">
                <a:latin typeface="Arial" panose="020B0604020202020204" pitchFamily="34" charset="0"/>
                <a:cs typeface="Arial" panose="020B0604020202020204" pitchFamily="34" charset="0"/>
              </a:rPr>
              <a:t>requiring the ECB to maintain accommodation for longer.</a:t>
            </a:r>
          </a:p>
        </p:txBody>
      </p:sp>
      <p:sp>
        <p:nvSpPr>
          <p:cNvPr id="4" name="Slide Number Placeholder 3">
            <a:extLst>
              <a:ext uri="{FF2B5EF4-FFF2-40B4-BE49-F238E27FC236}">
                <a16:creationId xmlns:a16="http://schemas.microsoft.com/office/drawing/2014/main" id="{4BBB58A3-153D-3E5D-3968-EB8842934B9D}"/>
              </a:ext>
            </a:extLst>
          </p:cNvPr>
          <p:cNvSpPr>
            <a:spLocks noGrp="1"/>
          </p:cNvSpPr>
          <p:nvPr>
            <p:ph type="sldNum" sz="quarter" idx="5"/>
          </p:nvPr>
        </p:nvSpPr>
        <p:spPr/>
        <p:txBody>
          <a:bodyPr/>
          <a:lstStyle/>
          <a:p>
            <a:fld id="{BB4DE3FC-14ED-5948-9E31-414629202971}" type="slidenum">
              <a:rPr lang="en-CH" smtClean="0"/>
              <a:t>7</a:t>
            </a:fld>
            <a:endParaRPr lang="en-CH"/>
          </a:p>
        </p:txBody>
      </p:sp>
    </p:spTree>
    <p:extLst>
      <p:ext uri="{BB962C8B-B14F-4D97-AF65-F5344CB8AC3E}">
        <p14:creationId xmlns:p14="http://schemas.microsoft.com/office/powerpoint/2010/main" val="516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BAF5-5BA1-16B6-CE62-D88ADCEA4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D077-2C4C-CDAE-4907-C35BA8B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F64A3-7BDB-9177-AECD-3DB99A9C72DF}"/>
              </a:ext>
            </a:extLst>
          </p:cNvPr>
          <p:cNvSpPr>
            <a:spLocks noGrp="1"/>
          </p:cNvSpPr>
          <p:nvPr>
            <p:ph type="body" idx="1"/>
          </p:nvPr>
        </p:nvSpPr>
        <p:spPr/>
        <p:txBody>
          <a:bodyPr/>
          <a:lstStyle/>
          <a:p>
            <a:pPr>
              <a:buNone/>
            </a:pPr>
            <a:r>
              <a:rPr lang="en-GB" dirty="0">
                <a:solidFill>
                  <a:srgbClr val="000000"/>
                </a:solidFill>
                <a:effectLst/>
                <a:latin typeface="Helvetica" pitchFamily="2" charset="0"/>
              </a:rPr>
              <a:t>Note:</a:t>
            </a:r>
          </a:p>
          <a:p>
            <a:pPr>
              <a:buNone/>
            </a:pPr>
            <a:r>
              <a:rPr lang="en-GB" dirty="0">
                <a:solidFill>
                  <a:srgbClr val="000000"/>
                </a:solidFill>
                <a:effectLst/>
                <a:latin typeface="Helvetica" pitchFamily="2" charset="0"/>
              </a:rPr>
              <a:t>“While labour market outcomes have been favourable in recent years, the sustainability of high employment growth is increasingly challenged by structural trends. Demographic change is slowing labour force expansion and driving labour and skill shortages, which in turn risks to hamper the EU growth potential and EU’s competitiveness. The recent decline in manufacturing employment raises concerns about the service sector’s ability to fully absorb displaced workers. Unlike in the past, this shift is not accompanied by stronger productivity growth in manufacturing compared to services, potentially limiting future employment and income gains. The EU’s persistently weak productivity growth – especially compared to other advanced economies like the United States – is a major challenge, undermining competitiveness, job creation, and economic resilience. Rising global trade uncertainty poses short- and long-term employment risks, notably for countries and sectors more reliant on international trade.” European Commission (2025, </a:t>
            </a:r>
            <a:r>
              <a:rPr lang="en-GB" b="0" i="0" u="sng" dirty="0">
                <a:effectLst/>
                <a:latin typeface="Inter"/>
              </a:rPr>
              <a:t>Labour Market and Wage Developments in Europe</a:t>
            </a:r>
            <a:r>
              <a:rPr lang="en-GB" b="0" i="0" u="none" strike="noStrike" dirty="0">
                <a:solidFill>
                  <a:srgbClr val="00002E"/>
                </a:solidFill>
                <a:effectLst/>
                <a:latin typeface="Inter"/>
              </a:rPr>
              <a:t> report</a:t>
            </a:r>
            <a:r>
              <a:rPr lang="en-GB" dirty="0">
                <a:solidFill>
                  <a:srgbClr val="000000"/>
                </a:solidFill>
                <a:effectLst/>
                <a:latin typeface="Helvetica" pitchFamily="2" charset="0"/>
              </a:rPr>
              <a:t>)</a:t>
            </a:r>
            <a:endParaRPr lang="en-CH" dirty="0"/>
          </a:p>
        </p:txBody>
      </p:sp>
      <p:sp>
        <p:nvSpPr>
          <p:cNvPr id="4" name="Slide Number Placeholder 3">
            <a:extLst>
              <a:ext uri="{FF2B5EF4-FFF2-40B4-BE49-F238E27FC236}">
                <a16:creationId xmlns:a16="http://schemas.microsoft.com/office/drawing/2014/main" id="{A503BAE1-1E91-8F79-4F27-D2ABB87D8B32}"/>
              </a:ext>
            </a:extLst>
          </p:cNvPr>
          <p:cNvSpPr>
            <a:spLocks noGrp="1"/>
          </p:cNvSpPr>
          <p:nvPr>
            <p:ph type="sldNum" sz="quarter" idx="5"/>
          </p:nvPr>
        </p:nvSpPr>
        <p:spPr/>
        <p:txBody>
          <a:bodyPr/>
          <a:lstStyle/>
          <a:p>
            <a:fld id="{BB4DE3FC-14ED-5948-9E31-414629202971}" type="slidenum">
              <a:rPr lang="en-CH" smtClean="0"/>
              <a:t>8</a:t>
            </a:fld>
            <a:endParaRPr lang="en-CH"/>
          </a:p>
        </p:txBody>
      </p:sp>
    </p:spTree>
    <p:extLst>
      <p:ext uri="{BB962C8B-B14F-4D97-AF65-F5344CB8AC3E}">
        <p14:creationId xmlns:p14="http://schemas.microsoft.com/office/powerpoint/2010/main" val="325178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8F57-9706-C2B2-61B5-77CFD4C74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0527D-4557-AF73-FFC1-CBB83EF07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EE400-A528-17EB-7316-6DBF58B7ECA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8AC00FD9-754D-DF0C-A1BC-044DF6906CF3}"/>
              </a:ext>
            </a:extLst>
          </p:cNvPr>
          <p:cNvSpPr>
            <a:spLocks noGrp="1"/>
          </p:cNvSpPr>
          <p:nvPr>
            <p:ph type="sldNum" sz="quarter" idx="5"/>
          </p:nvPr>
        </p:nvSpPr>
        <p:spPr/>
        <p:txBody>
          <a:bodyPr/>
          <a:lstStyle/>
          <a:p>
            <a:fld id="{BB4DE3FC-14ED-5948-9E31-414629202971}" type="slidenum">
              <a:rPr lang="en-CH" smtClean="0"/>
              <a:t>9</a:t>
            </a:fld>
            <a:endParaRPr lang="en-CH"/>
          </a:p>
        </p:txBody>
      </p:sp>
    </p:spTree>
    <p:extLst>
      <p:ext uri="{BB962C8B-B14F-4D97-AF65-F5344CB8AC3E}">
        <p14:creationId xmlns:p14="http://schemas.microsoft.com/office/powerpoint/2010/main" val="249562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6C41-08F9-2335-B574-AC18980A40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30A7DA5-106D-33F1-EFCB-3B095C7A0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FEBB7E1-1B94-841D-8E13-AC73BA07C42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AEFBA86C-BFB9-BF76-7BBC-841449F5D6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751C946-50D8-BD8B-2BC3-7A86968A907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72503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55A5-D102-D79F-478C-B174FE90B54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952F8D4-47CA-4F27-4E91-ABC0E0D1B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EAEEFC3-B581-CA66-B82A-1F090E417945}"/>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F324A50D-F50F-25F0-8A50-0D5CACF0CE6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66F2371-C409-2537-AF26-01085FEF0A8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9909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7DA49-D857-A6CD-D508-8A35006F2A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8B4B437-EA89-F50A-0A1B-C7C5592642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6CC1890-F96A-40E8-96D4-EAF8EB28DA48}"/>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17995021-D978-27D8-D21E-4B09361D83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7ECADC-F633-C9C4-A114-FDBD115069CC}"/>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427198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AF65-01AA-20F5-DC26-BDAFAB48A200}"/>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3EC816D-56DC-6DFC-7420-FEAB41A7B7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26E80EB-6AB5-26B5-58CF-D39C258FCC5F}"/>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92FAB2FD-8796-3D5E-E8D0-2681D63308D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2736F0A-7C37-EB28-3137-706C4266254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4519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E57B-45B8-412A-484A-A95ECA8393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7EF11F-AA7D-7071-B185-AA67241BE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B85F2-B346-4574-DB29-A1451DDA424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3DD7C519-A104-EB54-7965-B1621BCB940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7147F13-C916-4429-D68D-12FAAB937EE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771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14E6-0D81-EE46-D7F0-AC9E27961D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B907F8E-B3D1-7D4A-5630-D94A7555A4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BBEB6A51-A567-85C0-A388-4C67F30F5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41C423F-7612-1130-A243-A6EF0D2CE922}"/>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85D019C9-BEA5-6DD1-6D25-0E9AD33F6AF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EAE5D7E-6810-FBD0-7EA6-097A8E32D39D}"/>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60428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E74B-6D8E-8754-C7DC-AA7DD27C5A6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D0B3A7C-DA27-4D61-E801-98A458323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2B84BE-078A-BD56-82B2-B9C1B5F8A2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67ADE01-FB30-839A-BE39-02DB7256F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2BEBEC-653C-98CB-B301-3E6EDFDA12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296DFBC2-BE66-8BF2-E30E-A5F666270E4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8" name="Footer Placeholder 7">
            <a:extLst>
              <a:ext uri="{FF2B5EF4-FFF2-40B4-BE49-F238E27FC236}">
                <a16:creationId xmlns:a16="http://schemas.microsoft.com/office/drawing/2014/main" id="{E4D76832-B478-2669-0DF1-0CA5919DE87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FC9C0B8-AA94-D0D1-9838-CA631E1669C6}"/>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325625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100-B5AE-A9EF-E4D9-3F6F5C76BD6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5F1143B-EDB2-7DBF-E29C-4F2C83A944E0}"/>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4" name="Footer Placeholder 3">
            <a:extLst>
              <a:ext uri="{FF2B5EF4-FFF2-40B4-BE49-F238E27FC236}">
                <a16:creationId xmlns:a16="http://schemas.microsoft.com/office/drawing/2014/main" id="{4D1DA5E6-843D-C6ED-C7DC-A27F3E58192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138BC870-944F-9D9D-A40F-8C59E5E70C5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32919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01986-707B-D78C-B716-A9D79409D3A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3" name="Footer Placeholder 2">
            <a:extLst>
              <a:ext uri="{FF2B5EF4-FFF2-40B4-BE49-F238E27FC236}">
                <a16:creationId xmlns:a16="http://schemas.microsoft.com/office/drawing/2014/main" id="{D769E4E6-CD30-C7D0-30D2-6E41A9F4D6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B950199-11EA-FCD5-3E2C-4B922B67053B}"/>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62370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5C0-5C67-02FA-B973-D928D098BB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0428F63-41C4-0AFE-0D40-C261F77A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B78309B-0915-6FFD-8329-45C7E16C6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D3D05-E936-8728-E178-FFE40E5D1731}"/>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F1D2EBD2-D9C9-D818-7A15-C2FE9FE6D53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0CAEC0-FB11-13BB-2571-205AAD295469}"/>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266622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B54B6-ACDB-EB3D-6761-EDF5F34A3B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A1A7E07-C4D6-DD2B-D647-2E8FA52AF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AD9196F-7AA1-0FA1-DFFA-CC9A32EE7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3C3BA-085C-9287-DF54-35D447C37B0A}"/>
              </a:ext>
            </a:extLst>
          </p:cNvPr>
          <p:cNvSpPr>
            <a:spLocks noGrp="1"/>
          </p:cNvSpPr>
          <p:nvPr>
            <p:ph type="dt" sz="half" idx="10"/>
          </p:nvPr>
        </p:nvSpPr>
        <p:spPr/>
        <p:txBody>
          <a:bodyPr/>
          <a:lstStyle/>
          <a:p>
            <a:fld id="{7249E5BA-A535-BB46-A000-98155331F10A}" type="datetimeFigureOut">
              <a:rPr lang="en-CH" smtClean="0"/>
              <a:t>12.12.2025</a:t>
            </a:fld>
            <a:endParaRPr lang="en-CH"/>
          </a:p>
        </p:txBody>
      </p:sp>
      <p:sp>
        <p:nvSpPr>
          <p:cNvPr id="6" name="Footer Placeholder 5">
            <a:extLst>
              <a:ext uri="{FF2B5EF4-FFF2-40B4-BE49-F238E27FC236}">
                <a16:creationId xmlns:a16="http://schemas.microsoft.com/office/drawing/2014/main" id="{EB24AB6F-67A5-1E54-BAF2-F1BDD67B03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7155F5B-ABC9-0EC3-7D7B-36A0FF1249E2}"/>
              </a:ext>
            </a:extLst>
          </p:cNvPr>
          <p:cNvSpPr>
            <a:spLocks noGrp="1"/>
          </p:cNvSpPr>
          <p:nvPr>
            <p:ph type="sldNum" sz="quarter" idx="12"/>
          </p:nvPr>
        </p:nvSpPr>
        <p:spPr/>
        <p:txBody>
          <a:bodyPr/>
          <a:lstStyle/>
          <a:p>
            <a:fld id="{A1C73A08-FD1F-E043-9E53-E85D23DCF664}" type="slidenum">
              <a:rPr lang="en-CH" smtClean="0"/>
              <a:t>‹#›</a:t>
            </a:fld>
            <a:endParaRPr lang="en-CH"/>
          </a:p>
        </p:txBody>
      </p:sp>
    </p:spTree>
    <p:extLst>
      <p:ext uri="{BB962C8B-B14F-4D97-AF65-F5344CB8AC3E}">
        <p14:creationId xmlns:p14="http://schemas.microsoft.com/office/powerpoint/2010/main" val="15826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8F08C-4EB0-6E68-1D1C-B12D3426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F48A657-0AAE-22E7-80C5-C75B3E1FB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013CD62-3109-2E73-9434-98AD06E79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49E5BA-A535-BB46-A000-98155331F10A}" type="datetimeFigureOut">
              <a:rPr lang="en-CH" smtClean="0"/>
              <a:t>12.12.2025</a:t>
            </a:fld>
            <a:endParaRPr lang="en-CH"/>
          </a:p>
        </p:txBody>
      </p:sp>
      <p:sp>
        <p:nvSpPr>
          <p:cNvPr id="5" name="Footer Placeholder 4">
            <a:extLst>
              <a:ext uri="{FF2B5EF4-FFF2-40B4-BE49-F238E27FC236}">
                <a16:creationId xmlns:a16="http://schemas.microsoft.com/office/drawing/2014/main" id="{8FC97C77-FA76-DFE3-94C6-650D6538A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5F36E7FD-0A84-C3A9-F170-0ACC63EC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C73A08-FD1F-E043-9E53-E85D23DCF664}" type="slidenum">
              <a:rPr lang="en-CH" smtClean="0"/>
              <a:t>‹#›</a:t>
            </a:fld>
            <a:endParaRPr lang="en-CH"/>
          </a:p>
        </p:txBody>
      </p:sp>
    </p:spTree>
    <p:extLst>
      <p:ext uri="{BB962C8B-B14F-4D97-AF65-F5344CB8AC3E}">
        <p14:creationId xmlns:p14="http://schemas.microsoft.com/office/powerpoint/2010/main" val="177872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7A8BBD-597A-C0D2-DE1F-63F94361C087}"/>
            </a:ext>
          </a:extLst>
        </p:cNvPr>
        <p:cNvGrpSpPr/>
        <p:nvPr/>
      </p:nvGrpSpPr>
      <p:grpSpPr>
        <a:xfrm>
          <a:off x="0" y="0"/>
          <a:ext cx="0" cy="0"/>
          <a:chOff x="0" y="0"/>
          <a:chExt cx="0" cy="0"/>
        </a:xfrm>
      </p:grpSpPr>
      <p:pic>
        <p:nvPicPr>
          <p:cNvPr id="30" name="Picture 29" descr="Lines on wood">
            <a:extLst>
              <a:ext uri="{FF2B5EF4-FFF2-40B4-BE49-F238E27FC236}">
                <a16:creationId xmlns:a16="http://schemas.microsoft.com/office/drawing/2014/main" id="{4A66FAF9-C6E2-9992-F0FC-DCF45516D9C4}"/>
              </a:ext>
            </a:extLst>
          </p:cNvPr>
          <p:cNvPicPr>
            <a:picLocks noChangeAspect="1"/>
          </p:cNvPicPr>
          <p:nvPr/>
        </p:nvPicPr>
        <p:blipFill>
          <a:blip r:embed="rId3"/>
          <a:srcRect b="15625"/>
          <a:stretch>
            <a:fillRect/>
          </a:stretch>
        </p:blipFill>
        <p:spPr>
          <a:xfrm>
            <a:off x="0" y="0"/>
            <a:ext cx="12192000" cy="6858000"/>
          </a:xfrm>
          <a:prstGeom prst="rect">
            <a:avLst/>
          </a:prstGeom>
        </p:spPr>
      </p:pic>
      <p:sp>
        <p:nvSpPr>
          <p:cNvPr id="36" name="Rectangle 35">
            <a:extLst>
              <a:ext uri="{FF2B5EF4-FFF2-40B4-BE49-F238E27FC236}">
                <a16:creationId xmlns:a16="http://schemas.microsoft.com/office/drawing/2014/main" id="{6E7ACA23-89A9-41AD-B868-87518C71569C}"/>
              </a:ext>
            </a:extLst>
          </p:cNvPr>
          <p:cNvSpPr/>
          <p:nvPr/>
        </p:nvSpPr>
        <p:spPr>
          <a:xfrm>
            <a:off x="-116398" y="-143747"/>
            <a:ext cx="7386627"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37" name="Title 3">
            <a:extLst>
              <a:ext uri="{FF2B5EF4-FFF2-40B4-BE49-F238E27FC236}">
                <a16:creationId xmlns:a16="http://schemas.microsoft.com/office/drawing/2014/main" id="{7EC982B8-DBC3-861E-7429-14DE57A13376}"/>
              </a:ext>
            </a:extLst>
          </p:cNvPr>
          <p:cNvSpPr txBox="1">
            <a:spLocks/>
          </p:cNvSpPr>
          <p:nvPr/>
        </p:nvSpPr>
        <p:spPr>
          <a:xfrm>
            <a:off x="259231" y="2121475"/>
            <a:ext cx="6627343"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solidFill>
                  <a:schemeClr val="bg1">
                    <a:lumMod val="95000"/>
                  </a:schemeClr>
                </a:solidFill>
                <a:latin typeface="Arial" panose="020B0604020202020204" pitchFamily="34" charset="0"/>
                <a:cs typeface="Arial" panose="020B0604020202020204" pitchFamily="34" charset="0"/>
              </a:rPr>
              <a:t>INTERST RATE ON THE ECB DEPOSIT FACILITY</a:t>
            </a:r>
          </a:p>
        </p:txBody>
      </p:sp>
      <p:sp>
        <p:nvSpPr>
          <p:cNvPr id="38" name="Title 3">
            <a:extLst>
              <a:ext uri="{FF2B5EF4-FFF2-40B4-BE49-F238E27FC236}">
                <a16:creationId xmlns:a16="http://schemas.microsoft.com/office/drawing/2014/main" id="{28F11FCD-A7A7-9290-F1CA-CBA8E660F6DB}"/>
              </a:ext>
            </a:extLst>
          </p:cNvPr>
          <p:cNvSpPr txBox="1">
            <a:spLocks/>
          </p:cNvSpPr>
          <p:nvPr/>
        </p:nvSpPr>
        <p:spPr>
          <a:xfrm>
            <a:off x="259232" y="3464542"/>
            <a:ext cx="3826277"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400" b="1" dirty="0">
                <a:solidFill>
                  <a:srgbClr val="69A3D1"/>
                </a:solidFill>
                <a:latin typeface="Arial" panose="020B0604020202020204" pitchFamily="34" charset="0"/>
                <a:cs typeface="Arial" panose="020B0604020202020204" pitchFamily="34" charset="0"/>
              </a:rPr>
              <a:t>2026-2027 FORECASTS</a:t>
            </a:r>
          </a:p>
        </p:txBody>
      </p:sp>
      <p:sp>
        <p:nvSpPr>
          <p:cNvPr id="39" name="Rectangle 38">
            <a:extLst>
              <a:ext uri="{FF2B5EF4-FFF2-40B4-BE49-F238E27FC236}">
                <a16:creationId xmlns:a16="http://schemas.microsoft.com/office/drawing/2014/main" id="{155C8AAD-3AD7-B7B7-C827-DB77DC3530AC}"/>
              </a:ext>
            </a:extLst>
          </p:cNvPr>
          <p:cNvSpPr/>
          <p:nvPr/>
        </p:nvSpPr>
        <p:spPr>
          <a:xfrm>
            <a:off x="354563" y="3391678"/>
            <a:ext cx="6361030" cy="45719"/>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8BC46C6-A60E-0B72-CF49-3FCD2E31ED8F}"/>
              </a:ext>
            </a:extLst>
          </p:cNvPr>
          <p:cNvSpPr/>
          <p:nvPr/>
        </p:nvSpPr>
        <p:spPr>
          <a:xfrm>
            <a:off x="-116397" y="5344634"/>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644D4570-1B4C-94F6-B5DE-B8870D467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209F582-A61D-B2F3-BCC2-81AB8DCAD27B}"/>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56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BB1D183-CB6D-5F52-46EE-8FAAD494E003}"/>
            </a:ext>
          </a:extLst>
        </p:cNvPr>
        <p:cNvGrpSpPr/>
        <p:nvPr/>
      </p:nvGrpSpPr>
      <p:grpSpPr>
        <a:xfrm>
          <a:off x="0" y="0"/>
          <a:ext cx="0" cy="0"/>
          <a:chOff x="0" y="0"/>
          <a:chExt cx="0" cy="0"/>
        </a:xfrm>
      </p:grpSpPr>
      <p:pic>
        <p:nvPicPr>
          <p:cNvPr id="12" name="Picture 11" descr="Lines on wood">
            <a:extLst>
              <a:ext uri="{FF2B5EF4-FFF2-40B4-BE49-F238E27FC236}">
                <a16:creationId xmlns:a16="http://schemas.microsoft.com/office/drawing/2014/main" id="{68F97768-BF4A-A3A0-8385-BFE1F21584CA}"/>
              </a:ext>
            </a:extLst>
          </p:cNvPr>
          <p:cNvPicPr>
            <a:picLocks noChangeAspect="1"/>
          </p:cNvPicPr>
          <p:nvPr/>
        </p:nvPicPr>
        <p:blipFill>
          <a:blip r:embed="rId2"/>
          <a:srcRect b="15625"/>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958074A-6095-17F8-ECDA-ACCC25D40C17}"/>
              </a:ext>
            </a:extLst>
          </p:cNvPr>
          <p:cNvSpPr/>
          <p:nvPr/>
        </p:nvSpPr>
        <p:spPr>
          <a:xfrm>
            <a:off x="-212650" y="-143747"/>
            <a:ext cx="12767508" cy="7036635"/>
          </a:xfrm>
          <a:prstGeom prst="rect">
            <a:avLst/>
          </a:prstGeom>
          <a:solidFill>
            <a:srgbClr val="00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9AC7D07-E8A2-951F-6F00-A04B6C257AB1}"/>
              </a:ext>
            </a:extLst>
          </p:cNvPr>
          <p:cNvSpPr/>
          <p:nvPr/>
        </p:nvSpPr>
        <p:spPr>
          <a:xfrm>
            <a:off x="-204402" y="5332602"/>
            <a:ext cx="12767508" cy="1560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24C508F-60A8-4A5B-315C-850DC504F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0"/>
          <a:stretch>
            <a:fillRect/>
          </a:stretch>
        </p:blipFill>
        <p:spPr bwMode="auto">
          <a:xfrm>
            <a:off x="8058185" y="5834743"/>
            <a:ext cx="3766341" cy="55600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
            <a:extLst>
              <a:ext uri="{FF2B5EF4-FFF2-40B4-BE49-F238E27FC236}">
                <a16:creationId xmlns:a16="http://schemas.microsoft.com/office/drawing/2014/main" id="{C2FD1A3C-324B-76C6-BEEA-74453A203E3B}"/>
              </a:ext>
            </a:extLst>
          </p:cNvPr>
          <p:cNvSpPr txBox="1">
            <a:spLocks/>
          </p:cNvSpPr>
          <p:nvPr/>
        </p:nvSpPr>
        <p:spPr>
          <a:xfrm>
            <a:off x="3002648" y="1969877"/>
            <a:ext cx="6186704"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600" b="1" dirty="0">
                <a:solidFill>
                  <a:schemeClr val="bg1">
                    <a:lumMod val="95000"/>
                  </a:schemeClr>
                </a:solidFill>
                <a:latin typeface="Arial" panose="020B0604020202020204" pitchFamily="34" charset="0"/>
                <a:cs typeface="Arial" panose="020B0604020202020204" pitchFamily="34" charset="0"/>
              </a:rPr>
              <a:t>THANK YOU</a:t>
            </a:r>
          </a:p>
          <a:p>
            <a:pPr algn="ctr"/>
            <a:r>
              <a:rPr lang="en-CH" b="1" dirty="0">
                <a:solidFill>
                  <a:srgbClr val="69A3D1"/>
                </a:solidFill>
                <a:latin typeface="Arial" panose="020B0604020202020204" pitchFamily="34" charset="0"/>
                <a:cs typeface="Arial" panose="020B0604020202020204" pitchFamily="34" charset="0"/>
              </a:rPr>
              <a:t>ANY QUESTIONS?</a:t>
            </a:r>
          </a:p>
        </p:txBody>
      </p:sp>
      <p:sp>
        <p:nvSpPr>
          <p:cNvPr id="22" name="Rectangle 21">
            <a:extLst>
              <a:ext uri="{FF2B5EF4-FFF2-40B4-BE49-F238E27FC236}">
                <a16:creationId xmlns:a16="http://schemas.microsoft.com/office/drawing/2014/main" id="{5B96B755-3DC6-6D79-C6E9-B2E1E9F7F2AC}"/>
              </a:ext>
            </a:extLst>
          </p:cNvPr>
          <p:cNvSpPr/>
          <p:nvPr/>
        </p:nvSpPr>
        <p:spPr>
          <a:xfrm flipH="1" flipV="1">
            <a:off x="11824526" y="6248481"/>
            <a:ext cx="129600" cy="124421"/>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71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BD4F-D9E6-3A27-038A-802E613B1C2A}"/>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012DE469-BD97-E987-65CD-8610DADCC0BD}"/>
              </a:ext>
            </a:extLst>
          </p:cNvPr>
          <p:cNvSpPr/>
          <p:nvPr/>
        </p:nvSpPr>
        <p:spPr>
          <a:xfrm>
            <a:off x="5883678" y="1234181"/>
            <a:ext cx="5899355" cy="4254745"/>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3D81EE40-440D-3A7B-64C1-E91DFA47841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11</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DD744D-BD34-05B3-2A20-9D5132ADA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292D24-F1D7-4AE2-5E89-7B2DB2EE865D}"/>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9E8BD1A-B2FD-5C2E-701C-89A2A63BFB4E}"/>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098314D-72BE-F916-8442-1E6B6E7F19D2}"/>
              </a:ext>
            </a:extLst>
          </p:cNvPr>
          <p:cNvSpPr txBox="1"/>
          <p:nvPr/>
        </p:nvSpPr>
        <p:spPr>
          <a:xfrm>
            <a:off x="6080809" y="5161777"/>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Baker et al. (2025)</a:t>
            </a:r>
            <a:endParaRPr lang="en-GB" sz="1200" i="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A27C4369-D89E-76A9-DCB4-EEFEED0C29C1}"/>
              </a:ext>
            </a:extLst>
          </p:cNvPr>
          <p:cNvGrpSpPr/>
          <p:nvPr/>
        </p:nvGrpSpPr>
        <p:grpSpPr>
          <a:xfrm>
            <a:off x="254343" y="1233832"/>
            <a:ext cx="5371542" cy="977693"/>
            <a:chOff x="6761755" y="2987591"/>
            <a:chExt cx="5371542" cy="977693"/>
          </a:xfrm>
        </p:grpSpPr>
        <p:sp>
          <p:nvSpPr>
            <p:cNvPr id="46" name="Text 2">
              <a:extLst>
                <a:ext uri="{FF2B5EF4-FFF2-40B4-BE49-F238E27FC236}">
                  <a16:creationId xmlns:a16="http://schemas.microsoft.com/office/drawing/2014/main" id="{24FE13A4-E52A-4155-C2EE-97A16972B14C}"/>
                </a:ext>
              </a:extLst>
            </p:cNvPr>
            <p:cNvSpPr/>
            <p:nvPr/>
          </p:nvSpPr>
          <p:spPr>
            <a:xfrm>
              <a:off x="6761755" y="2987591"/>
              <a:ext cx="5371542" cy="80996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EFE99BB3-D7B1-7713-D511-6D26400AFE95}"/>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sp>
        <p:nvSpPr>
          <p:cNvPr id="56" name="TextBox 55">
            <a:extLst>
              <a:ext uri="{FF2B5EF4-FFF2-40B4-BE49-F238E27FC236}">
                <a16:creationId xmlns:a16="http://schemas.microsoft.com/office/drawing/2014/main" id="{E9DCFF7F-BF3C-6DA8-15FB-A5D1055FA860}"/>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Daily Trade </a:t>
            </a:r>
            <a:r>
              <a:rPr lang="en-GB" sz="1400" b="1" dirty="0">
                <a:solidFill>
                  <a:srgbClr val="000000"/>
                </a:solidFill>
                <a:latin typeface="Helvetica" pitchFamily="2" charset="0"/>
              </a:rPr>
              <a:t>P</a:t>
            </a:r>
            <a:r>
              <a:rPr lang="en-GB" sz="1400" b="1" dirty="0">
                <a:solidFill>
                  <a:srgbClr val="000000"/>
                </a:solidFill>
                <a:effectLst/>
                <a:latin typeface="Helvetica" pitchFamily="2" charset="0"/>
              </a:rPr>
              <a:t>olicy </a:t>
            </a:r>
            <a:r>
              <a:rPr lang="en-GB" sz="1400" b="1" dirty="0">
                <a:solidFill>
                  <a:srgbClr val="000000"/>
                </a:solidFill>
                <a:latin typeface="Helvetica" pitchFamily="2" charset="0"/>
              </a:rPr>
              <a:t>U</a:t>
            </a:r>
            <a:r>
              <a:rPr lang="en-GB" sz="1400" b="1" dirty="0">
                <a:solidFill>
                  <a:srgbClr val="000000"/>
                </a:solidFill>
                <a:effectLst/>
                <a:latin typeface="Helvetica" pitchFamily="2" charset="0"/>
              </a:rPr>
              <a:t>ncertainty</a:t>
            </a:r>
          </a:p>
          <a:p>
            <a:pPr>
              <a:buNone/>
            </a:pPr>
            <a:r>
              <a:rPr lang="en-GB" sz="1400" dirty="0">
                <a:solidFill>
                  <a:srgbClr val="6C757D"/>
                </a:solidFill>
                <a:effectLst/>
                <a:latin typeface="Helvetica" pitchFamily="2" charset="0"/>
              </a:rPr>
              <a:t>(US news-based metric, 7-day moving average)</a:t>
            </a:r>
          </a:p>
        </p:txBody>
      </p:sp>
      <p:pic>
        <p:nvPicPr>
          <p:cNvPr id="10" name="Picture 9">
            <a:extLst>
              <a:ext uri="{FF2B5EF4-FFF2-40B4-BE49-F238E27FC236}">
                <a16:creationId xmlns:a16="http://schemas.microsoft.com/office/drawing/2014/main" id="{D3BF5057-9B18-F9FA-B084-5F19382AFE8B}"/>
              </a:ext>
            </a:extLst>
          </p:cNvPr>
          <p:cNvPicPr>
            <a:picLocks noChangeAspect="1"/>
          </p:cNvPicPr>
          <p:nvPr/>
        </p:nvPicPr>
        <p:blipFill>
          <a:blip r:embed="rId4"/>
          <a:stretch>
            <a:fillRect/>
          </a:stretch>
        </p:blipFill>
        <p:spPr>
          <a:xfrm>
            <a:off x="6034537" y="1928139"/>
            <a:ext cx="5420480" cy="3062655"/>
          </a:xfrm>
          <a:prstGeom prst="rect">
            <a:avLst/>
          </a:prstGeom>
        </p:spPr>
      </p:pic>
      <p:sp>
        <p:nvSpPr>
          <p:cNvPr id="11" name="Title 3">
            <a:extLst>
              <a:ext uri="{FF2B5EF4-FFF2-40B4-BE49-F238E27FC236}">
                <a16:creationId xmlns:a16="http://schemas.microsoft.com/office/drawing/2014/main" id="{54F8D4F9-3046-A6F5-D6B3-B82D8BFA5A8A}"/>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SPF CONSENSUS MAY UNDERSTIMATE EFFECTS OF US TARIFFS </a:t>
            </a:r>
          </a:p>
        </p:txBody>
      </p:sp>
      <p:sp>
        <p:nvSpPr>
          <p:cNvPr id="12" name="Subtitle 6">
            <a:extLst>
              <a:ext uri="{FF2B5EF4-FFF2-40B4-BE49-F238E27FC236}">
                <a16:creationId xmlns:a16="http://schemas.microsoft.com/office/drawing/2014/main" id="{43AD4979-A131-D024-D9A6-F87C38CCB601}"/>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APPENDIX</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Rationale for divergence</a:t>
            </a:r>
            <a:endParaRPr lang="en-CH" dirty="0">
              <a:solidFill>
                <a:srgbClr val="69A3D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774A4970-F311-5586-8A4E-5F5CC0131FF9}"/>
              </a:ext>
            </a:extLst>
          </p:cNvPr>
          <p:cNvGrpSpPr/>
          <p:nvPr/>
        </p:nvGrpSpPr>
        <p:grpSpPr>
          <a:xfrm>
            <a:off x="254343" y="2172056"/>
            <a:ext cx="5371542" cy="977694"/>
            <a:chOff x="6761755" y="2987590"/>
            <a:chExt cx="5371542" cy="977694"/>
          </a:xfrm>
        </p:grpSpPr>
        <p:sp>
          <p:nvSpPr>
            <p:cNvPr id="18" name="Text 2">
              <a:extLst>
                <a:ext uri="{FF2B5EF4-FFF2-40B4-BE49-F238E27FC236}">
                  <a16:creationId xmlns:a16="http://schemas.microsoft.com/office/drawing/2014/main" id="{D3A74226-D3C8-9E8B-90F5-F1CA405D9C15}"/>
                </a:ext>
              </a:extLst>
            </p:cNvPr>
            <p:cNvSpPr/>
            <p:nvPr/>
          </p:nvSpPr>
          <p:spPr>
            <a:xfrm>
              <a:off x="6761755" y="2987590"/>
              <a:ext cx="5371542"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9" name="Text 7">
              <a:extLst>
                <a:ext uri="{FF2B5EF4-FFF2-40B4-BE49-F238E27FC236}">
                  <a16:creationId xmlns:a16="http://schemas.microsoft.com/office/drawing/2014/main" id="{2CB3A513-9979-B492-F348-5C011D1955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sp>
        <p:nvSpPr>
          <p:cNvPr id="20" name="Text 18">
            <a:extLst>
              <a:ext uri="{FF2B5EF4-FFF2-40B4-BE49-F238E27FC236}">
                <a16:creationId xmlns:a16="http://schemas.microsoft.com/office/drawing/2014/main" id="{FAEFFB17-3118-3E2D-0A97-E15AE70D841F}"/>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4" name="Shape 19">
            <a:extLst>
              <a:ext uri="{FF2B5EF4-FFF2-40B4-BE49-F238E27FC236}">
                <a16:creationId xmlns:a16="http://schemas.microsoft.com/office/drawing/2014/main" id="{209368DF-943E-2725-5820-4B320E687014}"/>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33" name="Text 20">
            <a:extLst>
              <a:ext uri="{FF2B5EF4-FFF2-40B4-BE49-F238E27FC236}">
                <a16:creationId xmlns:a16="http://schemas.microsoft.com/office/drawing/2014/main" id="{44929D13-FBA7-FAA6-B267-109DABA58B67}"/>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Assessment: </a:t>
            </a:r>
            <a:r>
              <a:rPr lang="en-US" sz="1400" dirty="0">
                <a:solidFill>
                  <a:srgbClr val="1D1D1D"/>
                </a:solidFill>
                <a:latin typeface="Arial" panose="020B0604020202020204" pitchFamily="34" charset="0"/>
                <a:ea typeface="Arial" pitchFamily="34" charset="-122"/>
                <a:cs typeface="Arial" panose="020B0604020202020204" pitchFamily="34" charset="0"/>
              </a:rPr>
              <a:t>The assumed reduction in exports to the US is expected to have a significant impact on some sectors and tariffs may put additional pressure on an already weaking labor market</a:t>
            </a:r>
            <a:endParaRPr lang="en-US" sz="14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4A9ECA-F595-E502-ED1A-559BF2B0ACCB}"/>
              </a:ext>
            </a:extLst>
          </p:cNvPr>
          <p:cNvGrpSpPr/>
          <p:nvPr/>
        </p:nvGrpSpPr>
        <p:grpSpPr>
          <a:xfrm>
            <a:off x="273755" y="3154976"/>
            <a:ext cx="9619128" cy="2377176"/>
            <a:chOff x="273755" y="3154976"/>
            <a:chExt cx="9619128" cy="2377176"/>
          </a:xfrm>
        </p:grpSpPr>
        <p:pic>
          <p:nvPicPr>
            <p:cNvPr id="8" name="Picture 7">
              <a:extLst>
                <a:ext uri="{FF2B5EF4-FFF2-40B4-BE49-F238E27FC236}">
                  <a16:creationId xmlns:a16="http://schemas.microsoft.com/office/drawing/2014/main" id="{DBD9B47C-3362-73B5-62E0-9BD10D92DADC}"/>
                </a:ext>
              </a:extLst>
            </p:cNvPr>
            <p:cNvPicPr>
              <a:picLocks noChangeAspect="1"/>
            </p:cNvPicPr>
            <p:nvPr/>
          </p:nvPicPr>
          <p:blipFill>
            <a:blip r:embed="rId5"/>
            <a:srcRect t="6942" b="50219"/>
            <a:stretch>
              <a:fillRect/>
            </a:stretch>
          </p:blipFill>
          <p:spPr>
            <a:xfrm>
              <a:off x="467257" y="3688904"/>
              <a:ext cx="5088405" cy="1528340"/>
            </a:xfrm>
            <a:prstGeom prst="rect">
              <a:avLst/>
            </a:prstGeom>
          </p:spPr>
        </p:pic>
        <p:sp>
          <p:nvSpPr>
            <p:cNvPr id="34" name="TextBox 33">
              <a:extLst>
                <a:ext uri="{FF2B5EF4-FFF2-40B4-BE49-F238E27FC236}">
                  <a16:creationId xmlns:a16="http://schemas.microsoft.com/office/drawing/2014/main" id="{58E4794D-E1C1-F740-669C-9142B2CDD1D6}"/>
                </a:ext>
              </a:extLst>
            </p:cNvPr>
            <p:cNvSpPr txBox="1"/>
            <p:nvPr/>
          </p:nvSpPr>
          <p:spPr>
            <a:xfrm>
              <a:off x="273755" y="3154976"/>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Expected employment decline due to US tariffs by country</a:t>
              </a:r>
            </a:p>
            <a:p>
              <a:pPr>
                <a:buNone/>
              </a:pPr>
              <a:r>
                <a:rPr lang="en-GB" sz="1400" dirty="0">
                  <a:solidFill>
                    <a:srgbClr val="6C757D"/>
                  </a:solidFill>
                  <a:effectLst/>
                  <a:latin typeface="Helvetica" pitchFamily="2" charset="0"/>
                </a:rPr>
                <a:t>(Lower and upper range refers to 0.1% and 0.3% respectively)</a:t>
              </a:r>
            </a:p>
          </p:txBody>
        </p:sp>
        <p:sp>
          <p:nvSpPr>
            <p:cNvPr id="35" name="TextBox 34">
              <a:extLst>
                <a:ext uri="{FF2B5EF4-FFF2-40B4-BE49-F238E27FC236}">
                  <a16:creationId xmlns:a16="http://schemas.microsoft.com/office/drawing/2014/main" id="{5EE38241-DA6F-E1F6-07A4-5806013D56F7}"/>
                </a:ext>
              </a:extLst>
            </p:cNvPr>
            <p:cNvSpPr txBox="1"/>
            <p:nvPr/>
          </p:nvSpPr>
          <p:spPr>
            <a:xfrm>
              <a:off x="390871" y="5260283"/>
              <a:ext cx="5374208" cy="271869"/>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endParaRPr lang="en-GB" sz="12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175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70EA-E8C0-3943-D49B-F0479DE2F090}"/>
            </a:ext>
          </a:extLst>
        </p:cNvPr>
        <p:cNvGrpSpPr/>
        <p:nvPr/>
      </p:nvGrpSpPr>
      <p:grpSpPr>
        <a:xfrm>
          <a:off x="0" y="0"/>
          <a:ext cx="0" cy="0"/>
          <a:chOff x="0" y="0"/>
          <a:chExt cx="0" cy="0"/>
        </a:xfrm>
      </p:grpSpPr>
      <p:sp>
        <p:nvSpPr>
          <p:cNvPr id="20" name="Text 14">
            <a:extLst>
              <a:ext uri="{FF2B5EF4-FFF2-40B4-BE49-F238E27FC236}">
                <a16:creationId xmlns:a16="http://schemas.microsoft.com/office/drawing/2014/main" id="{EF8F4A50-3937-01E6-7C48-DB2D6FBA7EE4}"/>
              </a:ext>
            </a:extLst>
          </p:cNvPr>
          <p:cNvSpPr/>
          <p:nvPr/>
        </p:nvSpPr>
        <p:spPr>
          <a:xfrm>
            <a:off x="378357" y="3652018"/>
            <a:ext cx="2660427" cy="1825976"/>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6E79E096-59EC-EDE5-68ED-2423147F4465}"/>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2</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86F187F-DA8F-E1B4-90CB-073673FD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128CA5-132B-CE13-BA09-D2595372D1D3}"/>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4F6820F-F2E9-DA63-722F-441F6C316893}"/>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BB25CABE-0CCF-3E10-1F7E-33B436D316F3}"/>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811D375-E780-BC2B-C746-DF7CF7B262A5}"/>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9" name="Text 2">
            <a:extLst>
              <a:ext uri="{FF2B5EF4-FFF2-40B4-BE49-F238E27FC236}">
                <a16:creationId xmlns:a16="http://schemas.microsoft.com/office/drawing/2014/main" id="{405F64CC-56C6-FB0E-F92F-02A27B2B9841}"/>
              </a:ext>
            </a:extLst>
          </p:cNvPr>
          <p:cNvSpPr/>
          <p:nvPr/>
        </p:nvSpPr>
        <p:spPr>
          <a:xfrm>
            <a:off x="384705" y="1227243"/>
            <a:ext cx="11422591" cy="1000932"/>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0" name="Shape 3">
            <a:extLst>
              <a:ext uri="{FF2B5EF4-FFF2-40B4-BE49-F238E27FC236}">
                <a16:creationId xmlns:a16="http://schemas.microsoft.com/office/drawing/2014/main" id="{DA91B903-72E8-67B1-6119-9B98D1D363BB}"/>
              </a:ext>
            </a:extLst>
          </p:cNvPr>
          <p:cNvSpPr/>
          <p:nvPr/>
        </p:nvSpPr>
        <p:spPr>
          <a:xfrm flipH="1">
            <a:off x="384704" y="1227242"/>
            <a:ext cx="28577" cy="1000933"/>
          </a:xfrm>
          <a:prstGeom prst="line">
            <a:avLst/>
          </a:prstGeom>
          <a:noFill/>
          <a:ln w="5715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51" name="Text 4">
            <a:extLst>
              <a:ext uri="{FF2B5EF4-FFF2-40B4-BE49-F238E27FC236}">
                <a16:creationId xmlns:a16="http://schemas.microsoft.com/office/drawing/2014/main" id="{AF28D012-D9AE-6378-8708-B7D8F9388815}"/>
              </a:ext>
            </a:extLst>
          </p:cNvPr>
          <p:cNvSpPr/>
          <p:nvPr/>
        </p:nvSpPr>
        <p:spPr>
          <a:xfrm>
            <a:off x="632356" y="1319548"/>
            <a:ext cx="8102727" cy="266700"/>
          </a:xfrm>
          <a:prstGeom prst="rect">
            <a:avLst/>
          </a:prstGeom>
          <a:noFill/>
          <a:ln/>
        </p:spPr>
        <p:txBody>
          <a:bodyPr wrap="square" lIns="0" tIns="0" rIns="0" bIns="0" rtlCol="0" anchor="t"/>
          <a:lstStyle/>
          <a:p>
            <a:pPr marL="0" indent="0" algn="l">
              <a:lnSpc>
                <a:spcPts val="2100"/>
              </a:lnSpc>
              <a:spcAft>
                <a:spcPts val="90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Three 25bps Rate Cuts Forecast Through 2028</a:t>
            </a:r>
            <a:endParaRPr lang="en-US" sz="1500" dirty="0">
              <a:solidFill>
                <a:srgbClr val="69A3D1"/>
              </a:solidFill>
              <a:latin typeface="Arial" panose="020B0604020202020204" pitchFamily="34" charset="0"/>
              <a:cs typeface="Arial" panose="020B0604020202020204" pitchFamily="34" charset="0"/>
            </a:endParaRPr>
          </a:p>
        </p:txBody>
      </p:sp>
      <p:sp>
        <p:nvSpPr>
          <p:cNvPr id="52" name="Text 5">
            <a:extLst>
              <a:ext uri="{FF2B5EF4-FFF2-40B4-BE49-F238E27FC236}">
                <a16:creationId xmlns:a16="http://schemas.microsoft.com/office/drawing/2014/main" id="{21EAFCC0-C244-7AEE-D823-0CF218DF8391}"/>
              </a:ext>
            </a:extLst>
          </p:cNvPr>
          <p:cNvSpPr/>
          <p:nvPr/>
        </p:nvSpPr>
        <p:spPr>
          <a:xfrm>
            <a:off x="632357" y="1674599"/>
            <a:ext cx="11003642" cy="487561"/>
          </a:xfrm>
          <a:prstGeom prst="rect">
            <a:avLst/>
          </a:prstGeom>
          <a:noFill/>
          <a:ln/>
        </p:spPr>
        <p:txBody>
          <a:bodyPr wrap="square" lIns="0" tIns="0" rIns="0" bIns="0" rtlCol="0" anchor="t"/>
          <a:lstStyle/>
          <a:p>
            <a:pPr algn="just"/>
            <a:r>
              <a:rPr lang="en-CH" sz="1400" dirty="0">
                <a:latin typeface="Arial" panose="020B0604020202020204" pitchFamily="34" charset="0"/>
                <a:cs typeface="Arial" panose="020B0604020202020204" pitchFamily="34" charset="0"/>
              </a:rPr>
              <a:t>We expect the ECB to </a:t>
            </a:r>
            <a:r>
              <a:rPr lang="en-CH" sz="1400" b="1" dirty="0">
                <a:latin typeface="Arial" panose="020B0604020202020204" pitchFamily="34" charset="0"/>
                <a:cs typeface="Arial" panose="020B0604020202020204" pitchFamily="34" charset="0"/>
              </a:rPr>
              <a:t>implement a gradual easing cycle with three 25bps rate cuts</a:t>
            </a:r>
            <a:r>
              <a:rPr lang="en-CH" sz="1400" dirty="0">
                <a:latin typeface="Arial" panose="020B0604020202020204" pitchFamily="34" charset="0"/>
                <a:cs typeface="Arial" panose="020B0604020202020204" pitchFamily="34" charset="0"/>
              </a:rPr>
              <a:t> in Q1 2026, Q1 2027, and Q1 2028, bringing the deposit facility rate from 2.00% to a terminal rate of 1.25% Q1 2028.</a:t>
            </a:r>
          </a:p>
        </p:txBody>
      </p:sp>
      <p:grpSp>
        <p:nvGrpSpPr>
          <p:cNvPr id="72" name="Group 71">
            <a:extLst>
              <a:ext uri="{FF2B5EF4-FFF2-40B4-BE49-F238E27FC236}">
                <a16:creationId xmlns:a16="http://schemas.microsoft.com/office/drawing/2014/main" id="{91CE2B02-46C2-AC1D-0442-162EF40D35C1}"/>
              </a:ext>
            </a:extLst>
          </p:cNvPr>
          <p:cNvGrpSpPr/>
          <p:nvPr/>
        </p:nvGrpSpPr>
        <p:grpSpPr>
          <a:xfrm>
            <a:off x="9280869" y="3500662"/>
            <a:ext cx="2469272" cy="880136"/>
            <a:chOff x="4867582" y="2812157"/>
            <a:chExt cx="2692450" cy="1123950"/>
          </a:xfrm>
        </p:grpSpPr>
        <p:sp>
          <p:nvSpPr>
            <p:cNvPr id="57" name="Text 10">
              <a:extLst>
                <a:ext uri="{FF2B5EF4-FFF2-40B4-BE49-F238E27FC236}">
                  <a16:creationId xmlns:a16="http://schemas.microsoft.com/office/drawing/2014/main" id="{5B608A00-CFB4-8668-FEAB-FAD928CE7D9F}"/>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DA7527C7-BE85-0E7B-64E3-39095E0FAAA4}"/>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CB8E53A8-51DC-EBB5-49CB-67204CC4DB0F}"/>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CE75A0DA-FDF6-E1E5-0E78-D32C478CCC46}"/>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8AC74EA6-65A3-C3B6-EBA4-62BAA93F666F}"/>
              </a:ext>
            </a:extLst>
          </p:cNvPr>
          <p:cNvGrpSpPr/>
          <p:nvPr/>
        </p:nvGrpSpPr>
        <p:grpSpPr>
          <a:xfrm>
            <a:off x="9280869" y="4516613"/>
            <a:ext cx="2469272" cy="879403"/>
            <a:chOff x="7712431" y="2812157"/>
            <a:chExt cx="2692450" cy="1123950"/>
          </a:xfrm>
        </p:grpSpPr>
        <p:sp>
          <p:nvSpPr>
            <p:cNvPr id="61" name="Text 14">
              <a:extLst>
                <a:ext uri="{FF2B5EF4-FFF2-40B4-BE49-F238E27FC236}">
                  <a16:creationId xmlns:a16="http://schemas.microsoft.com/office/drawing/2014/main" id="{AE6E44FD-F02F-EF14-1182-39C202088946}"/>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62DEB90A-A8F9-4D1B-BCE2-BCD66313C85B}"/>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48A5BA8C-FFC8-6BF8-856D-ED8301A13B1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26B088F7-28A9-A78C-F121-698084E275DA}"/>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7860C4A9-E6BA-7F1C-B106-BFE5C62BDBD0}"/>
              </a:ext>
            </a:extLst>
          </p:cNvPr>
          <p:cNvSpPr/>
          <p:nvPr/>
        </p:nvSpPr>
        <p:spPr>
          <a:xfrm>
            <a:off x="384704" y="5598242"/>
            <a:ext cx="11403541" cy="731341"/>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17F0225C-731D-7AC0-B2A4-BA05A509D258}"/>
              </a:ext>
            </a:extLst>
          </p:cNvPr>
          <p:cNvSpPr/>
          <p:nvPr/>
        </p:nvSpPr>
        <p:spPr>
          <a:xfrm>
            <a:off x="403755" y="5598242"/>
            <a:ext cx="0" cy="73134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BBE14AF6-8044-169D-2534-C9B20723C6DB}"/>
              </a:ext>
            </a:extLst>
          </p:cNvPr>
          <p:cNvSpPr/>
          <p:nvPr/>
        </p:nvSpPr>
        <p:spPr>
          <a:xfrm>
            <a:off x="575205" y="5750642"/>
            <a:ext cx="11060790" cy="426541"/>
          </a:xfrm>
          <a:prstGeom prst="rect">
            <a:avLst/>
          </a:prstGeom>
          <a:noFill/>
          <a:ln/>
        </p:spPr>
        <p:txBody>
          <a:bodyPr wrap="square" lIns="0" tIns="0" rIns="0" bIns="0" rtlCol="0" anchor="t"/>
          <a:lstStyle/>
          <a:p>
            <a:pPr marL="0" indent="0" algn="just">
              <a:lnSpc>
                <a:spcPts val="1680"/>
              </a:lnSpc>
              <a:buNone/>
            </a:pPr>
            <a:r>
              <a:rPr lang="en-US" sz="1400" b="1" dirty="0">
                <a:solidFill>
                  <a:srgbClr val="1D1D1D"/>
                </a:solidFill>
                <a:latin typeface="Arial" panose="020B0604020202020204" pitchFamily="34" charset="0"/>
                <a:ea typeface="Arial" pitchFamily="34" charset="-122"/>
                <a:cs typeface="Arial" panose="020B0604020202020204" pitchFamily="34" charset="0"/>
              </a:rPr>
              <a:t>Key Drivers:</a:t>
            </a:r>
            <a:r>
              <a:rPr lang="en-US" sz="1400" dirty="0">
                <a:solidFill>
                  <a:srgbClr val="1D1D1D"/>
                </a:solidFill>
                <a:latin typeface="Arial" panose="020B0604020202020204" pitchFamily="34" charset="0"/>
                <a:ea typeface="Arial" pitchFamily="34" charset="-122"/>
                <a:cs typeface="Arial" panose="020B0604020202020204" pitchFamily="34" charset="0"/>
              </a:rPr>
              <a:t> Persistent inflation close to the 2% target (2.07-2.10%), deteriorating output gap turning negative by Q3 2027, and downside risks from US tariff uncertainty and labor market weakness.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CB8A0D13-4228-D655-8FC5-36F4CD1CCFA0}"/>
              </a:ext>
            </a:extLst>
          </p:cNvPr>
          <p:cNvGrpSpPr/>
          <p:nvPr/>
        </p:nvGrpSpPr>
        <p:grpSpPr>
          <a:xfrm>
            <a:off x="9280869" y="2484710"/>
            <a:ext cx="2469272" cy="880137"/>
            <a:chOff x="4867582" y="2812157"/>
            <a:chExt cx="2692450" cy="1123950"/>
          </a:xfrm>
        </p:grpSpPr>
        <p:sp>
          <p:nvSpPr>
            <p:cNvPr id="74" name="Text 10">
              <a:extLst>
                <a:ext uri="{FF2B5EF4-FFF2-40B4-BE49-F238E27FC236}">
                  <a16:creationId xmlns:a16="http://schemas.microsoft.com/office/drawing/2014/main" id="{4F23EF77-9C43-A624-8A5A-7CF74A7BA2FD}"/>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3B84BE92-D1FE-3125-EC07-A34FFAD7FFB7}"/>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C6EC1B8-CF3E-06C7-F15A-605C34C70A6C}"/>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003A9BCF-5517-C66E-1FEB-E1634CFA849A}"/>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grpSp>
        <p:nvGrpSpPr>
          <p:cNvPr id="8" name="Group 7">
            <a:extLst>
              <a:ext uri="{FF2B5EF4-FFF2-40B4-BE49-F238E27FC236}">
                <a16:creationId xmlns:a16="http://schemas.microsoft.com/office/drawing/2014/main" id="{CA34EA94-E2D8-596F-B5C5-E9AEB61EDF7C}"/>
              </a:ext>
            </a:extLst>
          </p:cNvPr>
          <p:cNvGrpSpPr/>
          <p:nvPr/>
        </p:nvGrpSpPr>
        <p:grpSpPr>
          <a:xfrm>
            <a:off x="378357" y="2398960"/>
            <a:ext cx="2660426" cy="1136276"/>
            <a:chOff x="384703" y="1334155"/>
            <a:chExt cx="4143799" cy="1870191"/>
          </a:xfrm>
        </p:grpSpPr>
        <p:sp>
          <p:nvSpPr>
            <p:cNvPr id="9" name="Text 2">
              <a:extLst>
                <a:ext uri="{FF2B5EF4-FFF2-40B4-BE49-F238E27FC236}">
                  <a16:creationId xmlns:a16="http://schemas.microsoft.com/office/drawing/2014/main" id="{E71D7404-C075-22FB-764D-B460ACB4311E}"/>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0" name="Text 3">
              <a:extLst>
                <a:ext uri="{FF2B5EF4-FFF2-40B4-BE49-F238E27FC236}">
                  <a16:creationId xmlns:a16="http://schemas.microsoft.com/office/drawing/2014/main" id="{3D44D142-1421-791C-C6CC-5DABFEA5DE26}"/>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11" name="Text 4">
              <a:extLst>
                <a:ext uri="{FF2B5EF4-FFF2-40B4-BE49-F238E27FC236}">
                  <a16:creationId xmlns:a16="http://schemas.microsoft.com/office/drawing/2014/main" id="{670CAE80-5D8F-4BB4-2259-C12F17666E89}"/>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12" name="Text 5">
              <a:extLst>
                <a:ext uri="{FF2B5EF4-FFF2-40B4-BE49-F238E27FC236}">
                  <a16:creationId xmlns:a16="http://schemas.microsoft.com/office/drawing/2014/main" id="{AC54A825-85CB-2998-2503-BFB66693C0D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sp>
        <p:nvSpPr>
          <p:cNvPr id="17" name="Text 11">
            <a:extLst>
              <a:ext uri="{FF2B5EF4-FFF2-40B4-BE49-F238E27FC236}">
                <a16:creationId xmlns:a16="http://schemas.microsoft.com/office/drawing/2014/main" id="{7C8F0FB8-8B1C-B083-458F-10F9FA075306}"/>
              </a:ext>
            </a:extLst>
          </p:cNvPr>
          <p:cNvSpPr/>
          <p:nvPr/>
        </p:nvSpPr>
        <p:spPr>
          <a:xfrm>
            <a:off x="556002" y="3790686"/>
            <a:ext cx="2482782" cy="190500"/>
          </a:xfrm>
          <a:prstGeom prst="rect">
            <a:avLst/>
          </a:prstGeom>
          <a:noFill/>
          <a:ln/>
        </p:spPr>
        <p:txBody>
          <a:bodyPr wrap="square" lIns="0" tIns="0" rIns="0" bIns="0" rtlCol="0" anchor="t"/>
          <a:lstStyle/>
          <a:p>
            <a:pPr>
              <a:lnSpc>
                <a:spcPts val="1260"/>
              </a:lnSpc>
              <a:spcAft>
                <a:spcPts val="8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Forward Guidance</a:t>
            </a:r>
            <a:endParaRPr lang="en-US" sz="1600" b="1" dirty="0">
              <a:solidFill>
                <a:srgbClr val="1D1D1D"/>
              </a:solidFill>
              <a:latin typeface="Arial" panose="020B0604020202020204" pitchFamily="34" charset="0"/>
              <a:ea typeface="Arial" pitchFamily="34" charset="-122"/>
              <a:cs typeface="Arial" panose="020B0604020202020204" pitchFamily="34" charset="0"/>
            </a:endParaRPr>
          </a:p>
          <a:p>
            <a:pPr>
              <a:lnSpc>
                <a:spcPts val="1260"/>
              </a:lnSpc>
            </a:pPr>
            <a:r>
              <a:rPr lang="en-US" sz="1400" b="1" dirty="0">
                <a:solidFill>
                  <a:srgbClr val="1D1D1D"/>
                </a:solidFill>
                <a:latin typeface="Arial" panose="020B0604020202020204" pitchFamily="34" charset="0"/>
                <a:ea typeface="Arial" pitchFamily="34" charset="-122"/>
                <a:cs typeface="Arial" panose="020B0604020202020204" pitchFamily="34" charset="0"/>
              </a:rPr>
              <a:t>Data-Dependent</a:t>
            </a:r>
            <a:r>
              <a:rPr lang="en-US" sz="1400" b="1" dirty="0">
                <a:latin typeface="Arial" panose="020B0604020202020204" pitchFamily="34" charset="0"/>
                <a:cs typeface="Arial" panose="020B0604020202020204" pitchFamily="34" charset="0"/>
              </a:rPr>
              <a:t>:</a:t>
            </a:r>
          </a:p>
          <a:p>
            <a:pPr>
              <a:lnSpc>
                <a:spcPts val="1260"/>
              </a:lnSpc>
              <a:spcAft>
                <a:spcPts val="800"/>
              </a:spcAft>
            </a:pPr>
            <a:r>
              <a:rPr lang="en-US" sz="1400" dirty="0">
                <a:solidFill>
                  <a:srgbClr val="6C757D"/>
                </a:solidFill>
                <a:latin typeface="Arial" panose="020B0604020202020204" pitchFamily="34" charset="0"/>
                <a:ea typeface="Arial" pitchFamily="34" charset="-122"/>
                <a:cs typeface="Arial" panose="020B0604020202020204" pitchFamily="34" charset="0"/>
              </a:rPr>
              <a:t>Based on inflation projections and policy transmission</a:t>
            </a:r>
          </a:p>
          <a:p>
            <a:pPr>
              <a:lnSpc>
                <a:spcPts val="1500"/>
              </a:lnSpc>
              <a:spcBef>
                <a:spcPts val="800"/>
              </a:spcBef>
            </a:pPr>
            <a:r>
              <a:rPr lang="en-US" sz="1400" b="1" dirty="0">
                <a:solidFill>
                  <a:srgbClr val="1D1D1D"/>
                </a:solidFill>
                <a:latin typeface="Arial" panose="020B0604020202020204" pitchFamily="34" charset="0"/>
                <a:ea typeface="Arial" pitchFamily="34" charset="-122"/>
                <a:cs typeface="Arial" panose="020B0604020202020204" pitchFamily="34" charset="0"/>
              </a:rPr>
              <a:t>No Preset Path:</a:t>
            </a:r>
          </a:p>
          <a:p>
            <a:pPr>
              <a:lnSpc>
                <a:spcPts val="1500"/>
              </a:lnSpc>
              <a:spcAft>
                <a:spcPts val="300"/>
              </a:spcAft>
            </a:pPr>
            <a:r>
              <a:rPr lang="en-US" sz="1400" dirty="0">
                <a:solidFill>
                  <a:srgbClr val="6C757D"/>
                </a:solidFill>
                <a:latin typeface="Arial" panose="020B0604020202020204" pitchFamily="34" charset="0"/>
                <a:ea typeface="Arial" pitchFamily="34" charset="-122"/>
                <a:cs typeface="Arial" panose="020B0604020202020204" pitchFamily="34" charset="0"/>
              </a:rPr>
              <a:t>Full discretion, no predetermined trajectory</a:t>
            </a:r>
            <a:endParaRPr lang="en-US" sz="14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C38266B5-5DB0-F5E9-763C-43E2525B0004}"/>
              </a:ext>
            </a:extLst>
          </p:cNvPr>
          <p:cNvPicPr>
            <a:picLocks noChangeAspect="1"/>
          </p:cNvPicPr>
          <p:nvPr/>
        </p:nvPicPr>
        <p:blipFill>
          <a:blip r:embed="rId4"/>
          <a:stretch>
            <a:fillRect/>
          </a:stretch>
        </p:blipFill>
        <p:spPr>
          <a:xfrm>
            <a:off x="3168442" y="2404632"/>
            <a:ext cx="5982767" cy="2991384"/>
          </a:xfrm>
          <a:prstGeom prst="rect">
            <a:avLst/>
          </a:prstGeom>
        </p:spPr>
      </p:pic>
    </p:spTree>
    <p:extLst>
      <p:ext uri="{BB962C8B-B14F-4D97-AF65-F5344CB8AC3E}">
        <p14:creationId xmlns:p14="http://schemas.microsoft.com/office/powerpoint/2010/main" val="21372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CF63-C5CB-8A78-BA60-A9CBCFE6E432}"/>
            </a:ext>
          </a:extLst>
        </p:cNvPr>
        <p:cNvGrpSpPr/>
        <p:nvPr/>
      </p:nvGrpSpPr>
      <p:grpSpPr>
        <a:xfrm>
          <a:off x="0" y="0"/>
          <a:ext cx="0" cy="0"/>
          <a:chOff x="0" y="0"/>
          <a:chExt cx="0" cy="0"/>
        </a:xfrm>
      </p:grpSpPr>
      <p:sp>
        <p:nvSpPr>
          <p:cNvPr id="7" name="Text 14">
            <a:extLst>
              <a:ext uri="{FF2B5EF4-FFF2-40B4-BE49-F238E27FC236}">
                <a16:creationId xmlns:a16="http://schemas.microsoft.com/office/drawing/2014/main" id="{17F0899B-8FF5-062B-E0EA-141B36EA1036}"/>
              </a:ext>
            </a:extLst>
          </p:cNvPr>
          <p:cNvSpPr/>
          <p:nvPr/>
        </p:nvSpPr>
        <p:spPr>
          <a:xfrm>
            <a:off x="5883678" y="1234181"/>
            <a:ext cx="6025934" cy="5095402"/>
          </a:xfrm>
          <a:prstGeom prst="roundRect">
            <a:avLst>
              <a:gd name="adj" fmla="val 6780"/>
            </a:avLst>
          </a:prstGeom>
          <a:no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0C2F7D15-417C-295A-C434-A51986C014C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3</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FBBC4C-B96B-7D27-3087-2E8EA09DE2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C6F2D4-1BFA-2427-EC6F-F3412642F25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4B5F2FEE-1784-8F58-A523-15AB972CF6E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RATE CUTS DRIVEN BY TARIFFS AND LABOR MARKET EXPECTATIONS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9C7FBF5E-3BE8-5924-D476-AAB0BDA9E4DD}"/>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Executive Summary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Rationale</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C9F351-49DA-7020-05F9-A6619EB464AA}"/>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D63FCD7-6DBD-499A-AFA4-419F58EE7F0B}"/>
              </a:ext>
            </a:extLst>
          </p:cNvPr>
          <p:cNvPicPr>
            <a:picLocks noChangeAspect="1"/>
          </p:cNvPicPr>
          <p:nvPr/>
        </p:nvPicPr>
        <p:blipFill>
          <a:blip r:embed="rId4"/>
          <a:srcRect t="17964"/>
          <a:stretch>
            <a:fillRect/>
          </a:stretch>
        </p:blipFill>
        <p:spPr>
          <a:xfrm>
            <a:off x="6478107" y="1975556"/>
            <a:ext cx="4825934" cy="3958975"/>
          </a:xfrm>
          <a:prstGeom prst="rect">
            <a:avLst/>
          </a:prstGeom>
        </p:spPr>
      </p:pic>
      <p:grpSp>
        <p:nvGrpSpPr>
          <p:cNvPr id="15" name="Group 14">
            <a:extLst>
              <a:ext uri="{FF2B5EF4-FFF2-40B4-BE49-F238E27FC236}">
                <a16:creationId xmlns:a16="http://schemas.microsoft.com/office/drawing/2014/main" id="{A8EB33FA-C17E-6D74-8ED4-68B3AD3BCE1B}"/>
              </a:ext>
            </a:extLst>
          </p:cNvPr>
          <p:cNvGrpSpPr/>
          <p:nvPr/>
        </p:nvGrpSpPr>
        <p:grpSpPr>
          <a:xfrm>
            <a:off x="258758" y="1253054"/>
            <a:ext cx="2660426" cy="1136276"/>
            <a:chOff x="384703" y="1334155"/>
            <a:chExt cx="4143799" cy="1870191"/>
          </a:xfrm>
        </p:grpSpPr>
        <p:sp>
          <p:nvSpPr>
            <p:cNvPr id="23" name="Text 2">
              <a:extLst>
                <a:ext uri="{FF2B5EF4-FFF2-40B4-BE49-F238E27FC236}">
                  <a16:creationId xmlns:a16="http://schemas.microsoft.com/office/drawing/2014/main" id="{CF55A882-0D18-8668-7467-62B7D45594FF}"/>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25" name="Text 3">
              <a:extLst>
                <a:ext uri="{FF2B5EF4-FFF2-40B4-BE49-F238E27FC236}">
                  <a16:creationId xmlns:a16="http://schemas.microsoft.com/office/drawing/2014/main" id="{BF91F15F-98CF-EED8-7E6F-270E0B26E330}"/>
                </a:ext>
              </a:extLst>
            </p:cNvPr>
            <p:cNvSpPr/>
            <p:nvPr/>
          </p:nvSpPr>
          <p:spPr>
            <a:xfrm>
              <a:off x="855734" y="1464437"/>
              <a:ext cx="3201739" cy="259749"/>
            </a:xfrm>
            <a:prstGeom prst="rect">
              <a:avLst/>
            </a:prstGeom>
            <a:noFill/>
            <a:ln/>
          </p:spPr>
          <p:txBody>
            <a:bodyPr wrap="square" lIns="0" tIns="0" rIns="0" bIns="0" rtlCol="0" anchor="t"/>
            <a:lstStyle/>
            <a:p>
              <a:pPr marL="0" indent="0" algn="ctr">
                <a:lnSpc>
                  <a:spcPts val="1500"/>
                </a:lnSpc>
                <a:spcAft>
                  <a:spcPts val="450"/>
                </a:spcAft>
                <a:buNone/>
              </a:pPr>
              <a:r>
                <a:rPr lang="en-US" sz="1400" dirty="0">
                  <a:solidFill>
                    <a:srgbClr val="FFFFFF"/>
                  </a:solidFill>
                  <a:latin typeface="Arial" panose="020B0604020202020204" pitchFamily="34" charset="0"/>
                  <a:ea typeface="Arial" pitchFamily="34" charset="-122"/>
                  <a:cs typeface="Arial" panose="020B0604020202020204" pitchFamily="34" charset="0"/>
                </a:rPr>
                <a:t>Current Rate</a:t>
              </a:r>
              <a:endParaRPr lang="en-US" sz="1400" dirty="0">
                <a:latin typeface="Arial" panose="020B0604020202020204" pitchFamily="34" charset="0"/>
                <a:cs typeface="Arial" panose="020B0604020202020204" pitchFamily="34" charset="0"/>
              </a:endParaRPr>
            </a:p>
          </p:txBody>
        </p:sp>
        <p:sp>
          <p:nvSpPr>
            <p:cNvPr id="26" name="Text 4">
              <a:extLst>
                <a:ext uri="{FF2B5EF4-FFF2-40B4-BE49-F238E27FC236}">
                  <a16:creationId xmlns:a16="http://schemas.microsoft.com/office/drawing/2014/main" id="{6718AA4A-CFA5-9B18-98F7-24843CDA08BF}"/>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2.00%</a:t>
              </a:r>
              <a:endParaRPr lang="en-US" sz="3600" dirty="0">
                <a:latin typeface="Arial" panose="020B0604020202020204" pitchFamily="34" charset="0"/>
                <a:cs typeface="Arial" panose="020B0604020202020204" pitchFamily="34" charset="0"/>
              </a:endParaRPr>
            </a:p>
          </p:txBody>
        </p:sp>
        <p:sp>
          <p:nvSpPr>
            <p:cNvPr id="27" name="Text 5">
              <a:extLst>
                <a:ext uri="{FF2B5EF4-FFF2-40B4-BE49-F238E27FC236}">
                  <a16:creationId xmlns:a16="http://schemas.microsoft.com/office/drawing/2014/main" id="{ED0AFA15-F6F4-22C3-4E94-8F32AC2A9C77}"/>
                </a:ext>
              </a:extLst>
            </p:cNvPr>
            <p:cNvSpPr/>
            <p:nvPr/>
          </p:nvSpPr>
          <p:spPr>
            <a:xfrm>
              <a:off x="855734" y="2798631"/>
              <a:ext cx="3201739" cy="207799"/>
            </a:xfrm>
            <a:prstGeom prst="rect">
              <a:avLst/>
            </a:prstGeom>
            <a:noFill/>
            <a:ln/>
          </p:spPr>
          <p:txBody>
            <a:bodyPr wrap="square" lIns="0" tIns="0" rIns="0" bIns="0" rtlCol="0" anchor="t"/>
            <a:lstStyle/>
            <a:p>
              <a:pPr marL="0" indent="0" algn="ctr">
                <a:lnSpc>
                  <a:spcPts val="1200"/>
                </a:lnSpc>
                <a:spcBef>
                  <a:spcPts val="450"/>
                </a:spcBef>
                <a:buNone/>
              </a:pPr>
              <a:r>
                <a:rPr lang="en-US" sz="1100" dirty="0">
                  <a:solidFill>
                    <a:srgbClr val="FFFFFF"/>
                  </a:solidFill>
                  <a:latin typeface="Arial" panose="020B0604020202020204" pitchFamily="34" charset="0"/>
                  <a:ea typeface="Arial" pitchFamily="34" charset="-122"/>
                  <a:cs typeface="Arial" panose="020B0604020202020204" pitchFamily="34" charset="0"/>
                </a:rPr>
                <a:t>October 30, 2025</a:t>
              </a:r>
              <a:endParaRPr lang="en-US" sz="11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04F5F1D9-94AD-4D8B-6D6F-FAFB5A8030DA}"/>
              </a:ext>
            </a:extLst>
          </p:cNvPr>
          <p:cNvGrpSpPr/>
          <p:nvPr/>
        </p:nvGrpSpPr>
        <p:grpSpPr>
          <a:xfrm>
            <a:off x="2965458" y="1257598"/>
            <a:ext cx="2660426" cy="1136276"/>
            <a:chOff x="384703" y="1334155"/>
            <a:chExt cx="4143799" cy="1870191"/>
          </a:xfrm>
        </p:grpSpPr>
        <p:sp>
          <p:nvSpPr>
            <p:cNvPr id="29" name="Text 2">
              <a:extLst>
                <a:ext uri="{FF2B5EF4-FFF2-40B4-BE49-F238E27FC236}">
                  <a16:creationId xmlns:a16="http://schemas.microsoft.com/office/drawing/2014/main" id="{EA5DC50D-FC67-2E0A-60B9-364CCA326F46}"/>
                </a:ext>
              </a:extLst>
            </p:cNvPr>
            <p:cNvSpPr/>
            <p:nvPr/>
          </p:nvSpPr>
          <p:spPr>
            <a:xfrm>
              <a:off x="384703" y="1334155"/>
              <a:ext cx="4143799" cy="1870191"/>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30" name="Text 3">
              <a:extLst>
                <a:ext uri="{FF2B5EF4-FFF2-40B4-BE49-F238E27FC236}">
                  <a16:creationId xmlns:a16="http://schemas.microsoft.com/office/drawing/2014/main" id="{AFA95EB7-6110-0F2A-699E-7A8E933125BA}"/>
                </a:ext>
              </a:extLst>
            </p:cNvPr>
            <p:cNvSpPr/>
            <p:nvPr/>
          </p:nvSpPr>
          <p:spPr>
            <a:xfrm>
              <a:off x="855734" y="1464437"/>
              <a:ext cx="3201739" cy="259749"/>
            </a:xfrm>
            <a:prstGeom prst="rect">
              <a:avLst/>
            </a:prstGeom>
            <a:noFill/>
            <a:ln/>
          </p:spPr>
          <p:txBody>
            <a:bodyPr wrap="square" lIns="0" tIns="0" rIns="0" bIns="0" rtlCol="0" anchor="t"/>
            <a:lstStyle/>
            <a:p>
              <a:pPr algn="ctr">
                <a:lnSpc>
                  <a:spcPts val="1500"/>
                </a:lnSpc>
                <a:spcAft>
                  <a:spcPts val="450"/>
                </a:spcAft>
              </a:pPr>
              <a:r>
                <a:rPr lang="en-US" sz="1400" dirty="0">
                  <a:solidFill>
                    <a:srgbClr val="FFFFFF"/>
                  </a:solidFill>
                  <a:latin typeface="Arial" panose="020B0604020202020204" pitchFamily="34" charset="0"/>
                  <a:cs typeface="Arial" panose="020B0604020202020204" pitchFamily="34" charset="0"/>
                </a:rPr>
                <a:t>Cumulative rate cuts</a:t>
              </a:r>
              <a:endParaRPr lang="en-US" sz="1400" dirty="0">
                <a:latin typeface="Arial" panose="020B0604020202020204" pitchFamily="34" charset="0"/>
                <a:cs typeface="Arial" panose="020B0604020202020204" pitchFamily="34" charset="0"/>
              </a:endParaRPr>
            </a:p>
          </p:txBody>
        </p:sp>
        <p:sp>
          <p:nvSpPr>
            <p:cNvPr id="31" name="Text 4">
              <a:extLst>
                <a:ext uri="{FF2B5EF4-FFF2-40B4-BE49-F238E27FC236}">
                  <a16:creationId xmlns:a16="http://schemas.microsoft.com/office/drawing/2014/main" id="{05405DA1-DF30-4D0F-82D6-82D645C62B32}"/>
                </a:ext>
              </a:extLst>
            </p:cNvPr>
            <p:cNvSpPr/>
            <p:nvPr/>
          </p:nvSpPr>
          <p:spPr>
            <a:xfrm>
              <a:off x="855734" y="1828503"/>
              <a:ext cx="3201739" cy="779246"/>
            </a:xfrm>
            <a:prstGeom prst="rect">
              <a:avLst/>
            </a:prstGeom>
            <a:noFill/>
            <a:ln/>
          </p:spPr>
          <p:txBody>
            <a:bodyPr wrap="square" lIns="0" tIns="0" rIns="0" bIns="0" rtlCol="0" anchor="t"/>
            <a:lstStyle/>
            <a:p>
              <a:pPr marL="0" indent="0" algn="ctr">
                <a:lnSpc>
                  <a:spcPts val="4500"/>
                </a:lnSpc>
                <a:buNone/>
              </a:pPr>
              <a:r>
                <a:rPr lang="en-US" sz="3600" b="1" dirty="0">
                  <a:solidFill>
                    <a:srgbClr val="FFFFFF"/>
                  </a:solidFill>
                  <a:latin typeface="Arial" panose="020B0604020202020204" pitchFamily="34" charset="0"/>
                  <a:ea typeface="Arial" pitchFamily="34" charset="-122"/>
                  <a:cs typeface="Arial" panose="020B0604020202020204" pitchFamily="34" charset="0"/>
                </a:rPr>
                <a:t>75bps</a:t>
              </a:r>
              <a:endParaRPr lang="en-US" sz="3600" dirty="0">
                <a:latin typeface="Arial" panose="020B0604020202020204" pitchFamily="34" charset="0"/>
                <a:cs typeface="Arial" panose="020B0604020202020204" pitchFamily="34" charset="0"/>
              </a:endParaRPr>
            </a:p>
          </p:txBody>
        </p:sp>
        <p:sp>
          <p:nvSpPr>
            <p:cNvPr id="32" name="Text 5">
              <a:extLst>
                <a:ext uri="{FF2B5EF4-FFF2-40B4-BE49-F238E27FC236}">
                  <a16:creationId xmlns:a16="http://schemas.microsoft.com/office/drawing/2014/main" id="{87C0CB27-7FCA-FC22-6BD1-AC44E4DFA734}"/>
                </a:ext>
              </a:extLst>
            </p:cNvPr>
            <p:cNvSpPr/>
            <p:nvPr/>
          </p:nvSpPr>
          <p:spPr>
            <a:xfrm>
              <a:off x="855734" y="2798631"/>
              <a:ext cx="3201739" cy="207799"/>
            </a:xfrm>
            <a:prstGeom prst="rect">
              <a:avLst/>
            </a:prstGeom>
            <a:noFill/>
            <a:ln/>
          </p:spPr>
          <p:txBody>
            <a:bodyPr wrap="square" lIns="0" tIns="0" rIns="0" bIns="0" rtlCol="0" anchor="t"/>
            <a:lstStyle/>
            <a:p>
              <a:pPr algn="ctr">
                <a:lnSpc>
                  <a:spcPts val="1200"/>
                </a:lnSpc>
                <a:spcBef>
                  <a:spcPts val="450"/>
                </a:spcBef>
              </a:pPr>
              <a:r>
                <a:rPr lang="en-US" sz="1100" dirty="0">
                  <a:solidFill>
                    <a:srgbClr val="FFFFFF"/>
                  </a:solidFill>
                  <a:latin typeface="Arial" panose="020B0604020202020204" pitchFamily="34" charset="0"/>
                  <a:ea typeface="Arial" pitchFamily="34" charset="-122"/>
                  <a:cs typeface="Arial" panose="020B0604020202020204" pitchFamily="34" charset="0"/>
                </a:rPr>
                <a:t>Until Q1 2028</a:t>
              </a:r>
              <a:endParaRPr lang="en-US" sz="1100" dirty="0">
                <a:latin typeface="Arial" panose="020B0604020202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DD5870CB-7F3C-4693-61B3-ECEEC0AA9DC6}"/>
              </a:ext>
            </a:extLst>
          </p:cNvPr>
          <p:cNvSpPr txBox="1"/>
          <p:nvPr/>
        </p:nvSpPr>
        <p:spPr>
          <a:xfrm>
            <a:off x="6095998" y="5992307"/>
            <a:ext cx="5374208" cy="279500"/>
          </a:xfrm>
          <a:prstGeom prst="rect">
            <a:avLst/>
          </a:prstGeom>
          <a:noFill/>
        </p:spPr>
        <p:txBody>
          <a:bodyPr wrap="square">
            <a:spAutoFit/>
          </a:bodyPr>
          <a:lstStyle/>
          <a:p>
            <a:pPr>
              <a:lnSpc>
                <a:spcPts val="1350"/>
              </a:lnSpc>
            </a:pPr>
            <a:r>
              <a:rPr lang="en-GB" sz="1200" i="1" dirty="0">
                <a:solidFill>
                  <a:srgbClr val="3B3B3B"/>
                </a:solidFill>
                <a:latin typeface="Arial" panose="020B0604020202020204" pitchFamily="34" charset="0"/>
                <a:cs typeface="Arial" panose="020B0604020202020204" pitchFamily="34" charset="0"/>
              </a:rPr>
              <a:t>Source: European Commission (2025)</a:t>
            </a:r>
          </a:p>
        </p:txBody>
      </p:sp>
      <p:grpSp>
        <p:nvGrpSpPr>
          <p:cNvPr id="45" name="Group 44">
            <a:extLst>
              <a:ext uri="{FF2B5EF4-FFF2-40B4-BE49-F238E27FC236}">
                <a16:creationId xmlns:a16="http://schemas.microsoft.com/office/drawing/2014/main" id="{05A5E9ED-D68D-1AE2-0CCC-FBC58F6ADCD0}"/>
              </a:ext>
            </a:extLst>
          </p:cNvPr>
          <p:cNvGrpSpPr/>
          <p:nvPr/>
        </p:nvGrpSpPr>
        <p:grpSpPr>
          <a:xfrm>
            <a:off x="254342" y="3088141"/>
            <a:ext cx="5371542" cy="1042607"/>
            <a:chOff x="6761755" y="2987590"/>
            <a:chExt cx="5371542" cy="1042607"/>
          </a:xfrm>
        </p:grpSpPr>
        <p:sp>
          <p:nvSpPr>
            <p:cNvPr id="46" name="Text 2">
              <a:extLst>
                <a:ext uri="{FF2B5EF4-FFF2-40B4-BE49-F238E27FC236}">
                  <a16:creationId xmlns:a16="http://schemas.microsoft.com/office/drawing/2014/main" id="{423D6A24-8EE6-B0CD-98C7-90E1ABF7A118}"/>
                </a:ext>
              </a:extLst>
            </p:cNvPr>
            <p:cNvSpPr/>
            <p:nvPr/>
          </p:nvSpPr>
          <p:spPr>
            <a:xfrm>
              <a:off x="6761755" y="2987590"/>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47" name="Text 7">
              <a:extLst>
                <a:ext uri="{FF2B5EF4-FFF2-40B4-BE49-F238E27FC236}">
                  <a16:creationId xmlns:a16="http://schemas.microsoft.com/office/drawing/2014/main" id="{23AFBEC4-8F9D-C060-0B88-48F136DC91F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48" name="TextBox 47">
            <a:extLst>
              <a:ext uri="{FF2B5EF4-FFF2-40B4-BE49-F238E27FC236}">
                <a16:creationId xmlns:a16="http://schemas.microsoft.com/office/drawing/2014/main" id="{AD3D3501-C992-0527-BFAC-46B015B097AB}"/>
              </a:ext>
            </a:extLst>
          </p:cNvPr>
          <p:cNvSpPr txBox="1"/>
          <p:nvPr/>
        </p:nvSpPr>
        <p:spPr>
          <a:xfrm>
            <a:off x="254342" y="2705301"/>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49" name="Group 48">
            <a:extLst>
              <a:ext uri="{FF2B5EF4-FFF2-40B4-BE49-F238E27FC236}">
                <a16:creationId xmlns:a16="http://schemas.microsoft.com/office/drawing/2014/main" id="{F0E6B8A0-D398-41A1-2DF4-1D9A8D90A364}"/>
              </a:ext>
            </a:extLst>
          </p:cNvPr>
          <p:cNvGrpSpPr/>
          <p:nvPr/>
        </p:nvGrpSpPr>
        <p:grpSpPr>
          <a:xfrm>
            <a:off x="254342" y="4187558"/>
            <a:ext cx="5371542" cy="1042607"/>
            <a:chOff x="6761755" y="4087008"/>
            <a:chExt cx="5371542" cy="1042607"/>
          </a:xfrm>
        </p:grpSpPr>
        <p:sp>
          <p:nvSpPr>
            <p:cNvPr id="50" name="Text 2">
              <a:extLst>
                <a:ext uri="{FF2B5EF4-FFF2-40B4-BE49-F238E27FC236}">
                  <a16:creationId xmlns:a16="http://schemas.microsoft.com/office/drawing/2014/main" id="{EA55996D-745C-28F7-D82A-DA3C5F8C43B9}"/>
                </a:ext>
              </a:extLst>
            </p:cNvPr>
            <p:cNvSpPr/>
            <p:nvPr/>
          </p:nvSpPr>
          <p:spPr>
            <a:xfrm>
              <a:off x="6761755" y="4087008"/>
              <a:ext cx="5371542"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14DF6F24-2BC5-1B2C-9574-F53DF729A2AD}"/>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52" name="Group 51">
            <a:extLst>
              <a:ext uri="{FF2B5EF4-FFF2-40B4-BE49-F238E27FC236}">
                <a16:creationId xmlns:a16="http://schemas.microsoft.com/office/drawing/2014/main" id="{D95D0EA9-B6F8-6DEB-F32F-305663415693}"/>
              </a:ext>
            </a:extLst>
          </p:cNvPr>
          <p:cNvGrpSpPr/>
          <p:nvPr/>
        </p:nvGrpSpPr>
        <p:grpSpPr>
          <a:xfrm>
            <a:off x="254341" y="5286976"/>
            <a:ext cx="5371541" cy="1042607"/>
            <a:chOff x="6761754" y="5186425"/>
            <a:chExt cx="5371541" cy="1042607"/>
          </a:xfrm>
        </p:grpSpPr>
        <p:sp>
          <p:nvSpPr>
            <p:cNvPr id="53" name="Text 2">
              <a:extLst>
                <a:ext uri="{FF2B5EF4-FFF2-40B4-BE49-F238E27FC236}">
                  <a16:creationId xmlns:a16="http://schemas.microsoft.com/office/drawing/2014/main" id="{182499A3-37A3-9A7A-C444-C2742A0722C7}"/>
                </a:ext>
              </a:extLst>
            </p:cNvPr>
            <p:cNvSpPr/>
            <p:nvPr/>
          </p:nvSpPr>
          <p:spPr>
            <a:xfrm>
              <a:off x="6761754" y="5186425"/>
              <a:ext cx="5371541"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3CC8B71D-9C51-3C13-5D98-DC5D05C7445F}"/>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
        <p:nvSpPr>
          <p:cNvPr id="56" name="TextBox 55">
            <a:extLst>
              <a:ext uri="{FF2B5EF4-FFF2-40B4-BE49-F238E27FC236}">
                <a16:creationId xmlns:a16="http://schemas.microsoft.com/office/drawing/2014/main" id="{292162CE-90F7-8C25-BBF9-F81D451A7D9B}"/>
              </a:ext>
            </a:extLst>
          </p:cNvPr>
          <p:cNvSpPr txBox="1"/>
          <p:nvPr/>
        </p:nvSpPr>
        <p:spPr>
          <a:xfrm>
            <a:off x="6080809" y="1369074"/>
            <a:ext cx="9619128" cy="523220"/>
          </a:xfrm>
          <a:prstGeom prst="rect">
            <a:avLst/>
          </a:prstGeom>
          <a:noFill/>
        </p:spPr>
        <p:txBody>
          <a:bodyPr wrap="square">
            <a:spAutoFit/>
          </a:bodyPr>
          <a:lstStyle/>
          <a:p>
            <a:pPr>
              <a:buNone/>
            </a:pPr>
            <a:r>
              <a:rPr lang="en-GB" sz="1400" b="1" dirty="0">
                <a:solidFill>
                  <a:srgbClr val="000000"/>
                </a:solidFill>
                <a:effectLst/>
                <a:latin typeface="Helvetica" pitchFamily="2" charset="0"/>
              </a:rPr>
              <a:t>EU economic sentiment and employment expectations</a:t>
            </a:r>
          </a:p>
          <a:p>
            <a:pPr>
              <a:buNone/>
            </a:pPr>
            <a:r>
              <a:rPr lang="en-GB" sz="1400" dirty="0">
                <a:solidFill>
                  <a:srgbClr val="6C757D"/>
                </a:solidFill>
                <a:effectLst/>
                <a:latin typeface="Helvetica" pitchFamily="2" charset="0"/>
              </a:rPr>
              <a:t>(relative to pre-pandemic average)</a:t>
            </a:r>
          </a:p>
        </p:txBody>
      </p:sp>
    </p:spTree>
    <p:extLst>
      <p:ext uri="{BB962C8B-B14F-4D97-AF65-F5344CB8AC3E}">
        <p14:creationId xmlns:p14="http://schemas.microsoft.com/office/powerpoint/2010/main" val="404666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D2FC-6353-F657-56DE-CC26D3391C82}"/>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6D036490-A580-6FCE-575F-D37AEFE4D5A6}"/>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4</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05638D-A4B3-70AD-7D58-3063482D3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920FE2-2EFC-5999-4D7A-A3D97D5C10D7}"/>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AF9DE57-8CAE-8E6C-43DB-F3A821BB28EF}"/>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WE EXPECT THREE CONSECUTIVE 25BPS CUTS (2026, 2027, 2028)</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3FDD63D9-96DC-DB51-328B-00741C467092}"/>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interest rate on the deposit facility</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82E3FC-8457-282B-4FCB-B6F085C201AD}"/>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D0303428-4B92-0ACB-802C-5527D9F3D7C9}"/>
              </a:ext>
            </a:extLst>
          </p:cNvPr>
          <p:cNvSpPr/>
          <p:nvPr/>
        </p:nvSpPr>
        <p:spPr>
          <a:xfrm>
            <a:off x="6796059" y="5396086"/>
            <a:ext cx="4992185" cy="93349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DCB2DE90-B878-08A6-8FB7-7D4023CD4B47}"/>
              </a:ext>
            </a:extLst>
          </p:cNvPr>
          <p:cNvSpPr/>
          <p:nvPr/>
        </p:nvSpPr>
        <p:spPr>
          <a:xfrm>
            <a:off x="6811935" y="5399261"/>
            <a:ext cx="0" cy="93296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19069FC0-B4D7-87DA-48EA-55ACE06A292A}"/>
              </a:ext>
            </a:extLst>
          </p:cNvPr>
          <p:cNvSpPr/>
          <p:nvPr/>
        </p:nvSpPr>
        <p:spPr>
          <a:xfrm>
            <a:off x="6958219" y="5655832"/>
            <a:ext cx="4651854"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Calibrated response to support economic activity and ensure inflation stabilizes at 2% target</a:t>
            </a:r>
            <a:endParaRPr lang="en-US" sz="15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963BCFF6-8CED-D172-7708-84694BC9E907}"/>
              </a:ext>
            </a:extLst>
          </p:cNvPr>
          <p:cNvGrpSpPr/>
          <p:nvPr/>
        </p:nvGrpSpPr>
        <p:grpSpPr>
          <a:xfrm>
            <a:off x="6796759" y="4269706"/>
            <a:ext cx="4975068" cy="932961"/>
            <a:chOff x="6813177" y="4506613"/>
            <a:chExt cx="4975068" cy="932961"/>
          </a:xfrm>
        </p:grpSpPr>
        <p:sp>
          <p:nvSpPr>
            <p:cNvPr id="21" name="Text 9">
              <a:extLst>
                <a:ext uri="{FF2B5EF4-FFF2-40B4-BE49-F238E27FC236}">
                  <a16:creationId xmlns:a16="http://schemas.microsoft.com/office/drawing/2014/main" id="{1F44204B-5F08-F3D4-17E3-72A9FB5478A5}"/>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2" name="Text 10">
              <a:extLst>
                <a:ext uri="{FF2B5EF4-FFF2-40B4-BE49-F238E27FC236}">
                  <a16:creationId xmlns:a16="http://schemas.microsoft.com/office/drawing/2014/main" id="{511C1D84-A3DA-56BD-90C7-0E0F52A14431}"/>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1500" dirty="0">
                <a:latin typeface="Arial" panose="020B0604020202020204" pitchFamily="34" charset="0"/>
                <a:cs typeface="Arial" panose="020B0604020202020204" pitchFamily="34" charset="0"/>
              </a:endParaRPr>
            </a:p>
          </p:txBody>
        </p:sp>
        <p:sp>
          <p:nvSpPr>
            <p:cNvPr id="23" name="Text 11">
              <a:extLst>
                <a:ext uri="{FF2B5EF4-FFF2-40B4-BE49-F238E27FC236}">
                  <a16:creationId xmlns:a16="http://schemas.microsoft.com/office/drawing/2014/main" id="{CD6E2AF2-FCE0-767D-5A54-DFEC1C2F47F4}"/>
                </a:ext>
              </a:extLst>
            </p:cNvPr>
            <p:cNvSpPr/>
            <p:nvPr/>
          </p:nvSpPr>
          <p:spPr>
            <a:xfrm>
              <a:off x="7001385" y="5036111"/>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1.25% by Q1 2028, above effective lower bound</a:t>
              </a:r>
              <a:endParaRPr lang="en-US"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B5E3CD4-C43C-C266-5B84-F1B8FC4E7434}"/>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922C4C07-10F9-A41E-DB10-39341F7BD8B2}"/>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5DEDB4C5-DA67-458E-0AC9-A0DE8678F895}"/>
                </a:ext>
              </a:extLst>
            </p:cNvPr>
            <p:cNvSpPr/>
            <p:nvPr/>
          </p:nvSpPr>
          <p:spPr>
            <a:xfrm>
              <a:off x="7001385" y="4820693"/>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CUMULATIVE REDUCTION</a:t>
              </a:r>
            </a:p>
          </p:txBody>
        </p:sp>
        <p:sp>
          <p:nvSpPr>
            <p:cNvPr id="40" name="Text 11">
              <a:extLst>
                <a:ext uri="{FF2B5EF4-FFF2-40B4-BE49-F238E27FC236}">
                  <a16:creationId xmlns:a16="http://schemas.microsoft.com/office/drawing/2014/main" id="{42CA62E1-90BE-6F62-3F4E-8EBB79A14919}"/>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75 basis points over three-year horizon</a:t>
              </a:r>
            </a:p>
          </p:txBody>
        </p:sp>
      </p:grpSp>
      <p:grpSp>
        <p:nvGrpSpPr>
          <p:cNvPr id="41" name="Group 40">
            <a:extLst>
              <a:ext uri="{FF2B5EF4-FFF2-40B4-BE49-F238E27FC236}">
                <a16:creationId xmlns:a16="http://schemas.microsoft.com/office/drawing/2014/main" id="{416944B2-CB79-6051-7670-FF3E69C68C3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9A3C2CB5-848B-D47A-0E6A-8287874D9071}"/>
                </a:ext>
              </a:extLst>
            </p:cNvPr>
            <p:cNvSpPr/>
            <p:nvPr/>
          </p:nvSpPr>
          <p:spPr>
            <a:xfrm>
              <a:off x="6813177" y="4728550"/>
              <a:ext cx="4975068" cy="1529296"/>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849BEAAF-7C69-E91A-8631-AEC7FC5C8925}"/>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EASING TRAJECTORY</a:t>
              </a:r>
            </a:p>
          </p:txBody>
        </p:sp>
        <p:sp>
          <p:nvSpPr>
            <p:cNvPr id="44" name="Text 11">
              <a:extLst>
                <a:ext uri="{FF2B5EF4-FFF2-40B4-BE49-F238E27FC236}">
                  <a16:creationId xmlns:a16="http://schemas.microsoft.com/office/drawing/2014/main" id="{E0781FD7-B5D0-79AB-354C-ED4C8430AF0C}"/>
                </a:ext>
              </a:extLst>
            </p:cNvPr>
            <p:cNvSpPr/>
            <p:nvPr/>
          </p:nvSpPr>
          <p:spPr>
            <a:xfrm>
              <a:off x="7001099" y="5269205"/>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Three consecutive 25bps cuts in Q1 of each year</a:t>
              </a:r>
            </a:p>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(2026, 2027, 2028)</a:t>
              </a:r>
            </a:p>
          </p:txBody>
        </p:sp>
      </p:grpSp>
      <p:pic>
        <p:nvPicPr>
          <p:cNvPr id="8" name="Picture 7">
            <a:extLst>
              <a:ext uri="{FF2B5EF4-FFF2-40B4-BE49-F238E27FC236}">
                <a16:creationId xmlns:a16="http://schemas.microsoft.com/office/drawing/2014/main" id="{136981C3-B47C-8309-1E52-45CE22F817EA}"/>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213941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55B0-4889-1AAF-898D-76648E9BEDD8}"/>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1CE71F0E-9B67-6781-53FF-BB501C4E27DD}"/>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997469A7-0357-1615-9F84-4575EFD248EB}"/>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5</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AA8A8A-DB7E-F52C-7121-750558EC7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B4E7BD-4974-ADD2-21E1-30FC100F9CA8}"/>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9DC010C9-A8D7-1717-5B18-1F87DD4FE5F8}"/>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INFLATION IS EXPECTED TO STAY AROUND TARGET</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FC7E1388-BD2D-7306-08DC-DC5ED8B8FC2A}"/>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Inflation Dynamics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374756E-E0E2-0FF0-51DE-F32E374C7FC0}"/>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CF29FA27-65B5-6AE4-C60E-AA672C016B03}"/>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E46DF6C6-08F9-AC67-5736-FC3F1A32D2A8}"/>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4A289699-B1E0-762B-DA53-B14B921F2FDF}"/>
              </a:ext>
            </a:extLst>
          </p:cNvPr>
          <p:cNvSpPr/>
          <p:nvPr/>
        </p:nvSpPr>
        <p:spPr>
          <a:xfrm>
            <a:off x="6958218" y="6032710"/>
            <a:ext cx="4992185" cy="214933"/>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Sticky inflation justifies gradual easing</a:t>
            </a:r>
            <a:endParaRPr lang="en-US" sz="1500"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9A042AC8-76EE-8049-F9EC-172ECB94E5DD}"/>
              </a:ext>
            </a:extLst>
          </p:cNvPr>
          <p:cNvGrpSpPr/>
          <p:nvPr/>
        </p:nvGrpSpPr>
        <p:grpSpPr>
          <a:xfrm>
            <a:off x="6743263" y="1420611"/>
            <a:ext cx="4975068" cy="1100774"/>
            <a:chOff x="6813177" y="4728550"/>
            <a:chExt cx="4975068" cy="1100774"/>
          </a:xfrm>
        </p:grpSpPr>
        <p:sp>
          <p:nvSpPr>
            <p:cNvPr id="42" name="Text 9">
              <a:extLst>
                <a:ext uri="{FF2B5EF4-FFF2-40B4-BE49-F238E27FC236}">
                  <a16:creationId xmlns:a16="http://schemas.microsoft.com/office/drawing/2014/main" id="{25558EA5-3FC3-5146-6CA2-60C89103B97B}"/>
                </a:ext>
              </a:extLst>
            </p:cNvPr>
            <p:cNvSpPr/>
            <p:nvPr/>
          </p:nvSpPr>
          <p:spPr>
            <a:xfrm>
              <a:off x="6813177" y="4728550"/>
              <a:ext cx="4975068" cy="1100774"/>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D31FC63B-C1C5-92E9-57C4-8BA5E5CDAE63}"/>
                </a:ext>
              </a:extLst>
            </p:cNvPr>
            <p:cNvSpPr/>
            <p:nvPr/>
          </p:nvSpPr>
          <p:spPr>
            <a:xfrm>
              <a:off x="7001098" y="5070466"/>
              <a:ext cx="4231557" cy="115017"/>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PERSISTENT BUT SLIGHTLY ABOVE TARGET</a:t>
              </a:r>
            </a:p>
          </p:txBody>
        </p:sp>
        <p:sp>
          <p:nvSpPr>
            <p:cNvPr id="44" name="Text 11">
              <a:extLst>
                <a:ext uri="{FF2B5EF4-FFF2-40B4-BE49-F238E27FC236}">
                  <a16:creationId xmlns:a16="http://schemas.microsoft.com/office/drawing/2014/main" id="{5CB0AED6-6C52-3C9D-B859-4CBDF2D8BFBE}"/>
                </a:ext>
              </a:extLst>
            </p:cNvPr>
            <p:cNvSpPr/>
            <p:nvPr/>
          </p:nvSpPr>
          <p:spPr>
            <a:xfrm>
              <a:off x="7028133" y="5325193"/>
              <a:ext cx="4545156" cy="386838"/>
            </a:xfrm>
            <a:prstGeom prst="rect">
              <a:avLst/>
            </a:prstGeom>
            <a:noFill/>
            <a:ln/>
          </p:spPr>
          <p:txBody>
            <a:bodyPr wrap="square" lIns="0" tIns="0" rIns="0" bIns="0" rtlCol="0" anchor="t"/>
            <a:lstStyle/>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7-17bps above ECB target</a:t>
              </a:r>
              <a:endParaRPr lang="en-US" sz="1400" dirty="0">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BC68536A-7980-5C48-A0D8-35156B28FD37}"/>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5EA4DE90-579C-2A47-4DFE-FCE46DC37F19}"/>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4773BF00-14AC-BB1A-78F2-E55DE0C7E741}"/>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7bps above target</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6E13A622-439D-FEAA-6866-170A42716E0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92D050"/>
                </a:solidFill>
                <a:latin typeface="Arial" panose="020B0604020202020204" pitchFamily="34" charset="0"/>
                <a:ea typeface="Arial" pitchFamily="34" charset="-122"/>
                <a:cs typeface="Arial" panose="020B0604020202020204" pitchFamily="34" charset="0"/>
              </a:rPr>
              <a:t>2.07%</a:t>
            </a:r>
            <a:endParaRPr lang="en-US" sz="2800" dirty="0">
              <a:solidFill>
                <a:srgbClr val="92D050"/>
              </a:solidFill>
              <a:latin typeface="Arial" panose="020B0604020202020204" pitchFamily="34" charset="0"/>
              <a:cs typeface="Arial" panose="020B0604020202020204" pitchFamily="34" charset="0"/>
            </a:endParaRPr>
          </a:p>
        </p:txBody>
      </p:sp>
      <p:sp>
        <p:nvSpPr>
          <p:cNvPr id="14" name="Text 9">
            <a:extLst>
              <a:ext uri="{FF2B5EF4-FFF2-40B4-BE49-F238E27FC236}">
                <a16:creationId xmlns:a16="http://schemas.microsoft.com/office/drawing/2014/main" id="{D54FBB89-221E-3A3B-746B-A59EF587520D}"/>
              </a:ext>
            </a:extLst>
          </p:cNvPr>
          <p:cNvSpPr/>
          <p:nvPr/>
        </p:nvSpPr>
        <p:spPr>
          <a:xfrm>
            <a:off x="6770011" y="2679834"/>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1B443E0-44D1-0188-D828-82CA6466DB5A}"/>
              </a:ext>
            </a:extLst>
          </p:cNvPr>
          <p:cNvGrpSpPr/>
          <p:nvPr/>
        </p:nvGrpSpPr>
        <p:grpSpPr>
          <a:xfrm>
            <a:off x="6976196" y="2982734"/>
            <a:ext cx="4545156" cy="1107470"/>
            <a:chOff x="7001099" y="5070466"/>
            <a:chExt cx="4545156" cy="1107470"/>
          </a:xfrm>
        </p:grpSpPr>
        <p:sp>
          <p:nvSpPr>
            <p:cNvPr id="17" name="Text 10">
              <a:extLst>
                <a:ext uri="{FF2B5EF4-FFF2-40B4-BE49-F238E27FC236}">
                  <a16:creationId xmlns:a16="http://schemas.microsoft.com/office/drawing/2014/main" id="{D0276F04-FF76-FCC6-7314-1D295B221501}"/>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STARTING POSITION</a:t>
              </a:r>
            </a:p>
          </p:txBody>
        </p:sp>
        <p:sp>
          <p:nvSpPr>
            <p:cNvPr id="18" name="Text 11">
              <a:extLst>
                <a:ext uri="{FF2B5EF4-FFF2-40B4-BE49-F238E27FC236}">
                  <a16:creationId xmlns:a16="http://schemas.microsoft.com/office/drawing/2014/main" id="{EF19B668-E156-7387-0C14-B605A8BF622D}"/>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17bps above target</a:t>
              </a:r>
              <a:endParaRPr lang="en-US" sz="1400" dirty="0">
                <a:latin typeface="Arial" panose="020B0604020202020204" pitchFamily="34" charset="0"/>
                <a:cs typeface="Arial" panose="020B0604020202020204" pitchFamily="34" charset="0"/>
              </a:endParaRPr>
            </a:p>
          </p:txBody>
        </p:sp>
      </p:grpSp>
      <p:sp>
        <p:nvSpPr>
          <p:cNvPr id="19" name="Text 6">
            <a:extLst>
              <a:ext uri="{FF2B5EF4-FFF2-40B4-BE49-F238E27FC236}">
                <a16:creationId xmlns:a16="http://schemas.microsoft.com/office/drawing/2014/main" id="{6ACEC0A2-7974-F603-5B84-D29FB8E3A157}"/>
              </a:ext>
            </a:extLst>
          </p:cNvPr>
          <p:cNvSpPr/>
          <p:nvPr/>
        </p:nvSpPr>
        <p:spPr>
          <a:xfrm>
            <a:off x="6991116" y="3345560"/>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2.17%</a:t>
            </a:r>
            <a:endParaRPr lang="en-US" sz="2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A3B80BC-770F-CC33-E2A7-47DFAF8ACCA2}"/>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301832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AE49F-DEEE-C393-477E-02101B5F973A}"/>
            </a:ext>
          </a:extLst>
        </p:cNvPr>
        <p:cNvGrpSpPr/>
        <p:nvPr/>
      </p:nvGrpSpPr>
      <p:grpSpPr>
        <a:xfrm>
          <a:off x="0" y="0"/>
          <a:ext cx="0" cy="0"/>
          <a:chOff x="0" y="0"/>
          <a:chExt cx="0" cy="0"/>
        </a:xfrm>
      </p:grpSpPr>
      <p:sp>
        <p:nvSpPr>
          <p:cNvPr id="58" name="Text 9">
            <a:extLst>
              <a:ext uri="{FF2B5EF4-FFF2-40B4-BE49-F238E27FC236}">
                <a16:creationId xmlns:a16="http://schemas.microsoft.com/office/drawing/2014/main" id="{B0E8F762-A196-B8E0-1D70-1C2912225A7E}"/>
              </a:ext>
            </a:extLst>
          </p:cNvPr>
          <p:cNvSpPr/>
          <p:nvPr/>
        </p:nvSpPr>
        <p:spPr>
          <a:xfrm>
            <a:off x="6770011" y="4248653"/>
            <a:ext cx="4975068" cy="1358951"/>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 name="Footer Placeholder 9">
            <a:extLst>
              <a:ext uri="{FF2B5EF4-FFF2-40B4-BE49-F238E27FC236}">
                <a16:creationId xmlns:a16="http://schemas.microsoft.com/office/drawing/2014/main" id="{468744B1-E4FF-F0CA-C974-8E1DC6AD653D}"/>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6</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C041BF5-374E-DC5B-AFFC-7ABD7234F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808E56-4906-A24B-4342-056C109538C6}"/>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2590891-A0C0-399C-DF6C-FB48D070C48D}"/>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MODEL PREDICTS A NEGATIVE OUTPUT GAP FROM Q3 2027 ONWARDS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2F16C756-CFAD-67A6-9DA9-730992A5FDD7}"/>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Forecasts </a:t>
            </a:r>
            <a:r>
              <a:rPr lang="en-CH" b="0" dirty="0">
                <a:solidFill>
                  <a:schemeClr val="tx1"/>
                </a:solidFill>
                <a:latin typeface="Arial" panose="020B0604020202020204" pitchFamily="34" charset="0"/>
                <a:cs typeface="Arial" panose="020B0604020202020204" pitchFamily="34" charset="0"/>
              </a:rPr>
              <a:t>| Euro-zone </a:t>
            </a:r>
            <a:r>
              <a:rPr lang="en-CH" b="0" dirty="0">
                <a:latin typeface="Arial" panose="020B0604020202020204" pitchFamily="34" charset="0"/>
                <a:cs typeface="Arial" panose="020B0604020202020204" pitchFamily="34" charset="0"/>
              </a:rPr>
              <a:t>Output Gap</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2398900-AEBD-8AF1-4872-91C85024F99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26" name="Text 18">
            <a:extLst>
              <a:ext uri="{FF2B5EF4-FFF2-40B4-BE49-F238E27FC236}">
                <a16:creationId xmlns:a16="http://schemas.microsoft.com/office/drawing/2014/main" id="{E1892EE8-FAE0-6D19-83B7-9D4E5D164321}"/>
              </a:ext>
            </a:extLst>
          </p:cNvPr>
          <p:cNvSpPr/>
          <p:nvPr/>
        </p:nvSpPr>
        <p:spPr>
          <a:xfrm>
            <a:off x="6796059" y="5829854"/>
            <a:ext cx="4992185" cy="499729"/>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27" name="Shape 19">
            <a:extLst>
              <a:ext uri="{FF2B5EF4-FFF2-40B4-BE49-F238E27FC236}">
                <a16:creationId xmlns:a16="http://schemas.microsoft.com/office/drawing/2014/main" id="{7A53B139-53A7-FA88-148E-44E67CD537F1}"/>
              </a:ext>
            </a:extLst>
          </p:cNvPr>
          <p:cNvSpPr/>
          <p:nvPr/>
        </p:nvSpPr>
        <p:spPr>
          <a:xfrm>
            <a:off x="6796059" y="5829854"/>
            <a:ext cx="0" cy="502368"/>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28" name="Text 20">
            <a:extLst>
              <a:ext uri="{FF2B5EF4-FFF2-40B4-BE49-F238E27FC236}">
                <a16:creationId xmlns:a16="http://schemas.microsoft.com/office/drawing/2014/main" id="{DEC7EFD9-CACA-ABC8-2BC9-E65D1656D9E3}"/>
              </a:ext>
            </a:extLst>
          </p:cNvPr>
          <p:cNvSpPr/>
          <p:nvPr/>
        </p:nvSpPr>
        <p:spPr>
          <a:xfrm>
            <a:off x="6958219" y="6025743"/>
            <a:ext cx="4651854" cy="163179"/>
          </a:xfrm>
          <a:prstGeom prst="rect">
            <a:avLst/>
          </a:prstGeom>
          <a:noFill/>
          <a:ln/>
        </p:spPr>
        <p:txBody>
          <a:bodyPr wrap="square" lIns="0" tIns="0" rIns="0" bIns="0" rtlCol="0" anchor="t"/>
          <a:lstStyle/>
          <a:p>
            <a:pPr>
              <a:lnSpc>
                <a:spcPts val="126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Our model may underestimate slack</a:t>
            </a:r>
          </a:p>
        </p:txBody>
      </p:sp>
      <p:grpSp>
        <p:nvGrpSpPr>
          <p:cNvPr id="37" name="Group 36">
            <a:extLst>
              <a:ext uri="{FF2B5EF4-FFF2-40B4-BE49-F238E27FC236}">
                <a16:creationId xmlns:a16="http://schemas.microsoft.com/office/drawing/2014/main" id="{B881576C-5F77-5B47-353A-D1512D6575D9}"/>
              </a:ext>
            </a:extLst>
          </p:cNvPr>
          <p:cNvGrpSpPr/>
          <p:nvPr/>
        </p:nvGrpSpPr>
        <p:grpSpPr>
          <a:xfrm>
            <a:off x="6770011" y="3143326"/>
            <a:ext cx="4975068" cy="932961"/>
            <a:chOff x="6813177" y="4506613"/>
            <a:chExt cx="4975068" cy="932961"/>
          </a:xfrm>
        </p:grpSpPr>
        <p:sp>
          <p:nvSpPr>
            <p:cNvPr id="38" name="Text 9">
              <a:extLst>
                <a:ext uri="{FF2B5EF4-FFF2-40B4-BE49-F238E27FC236}">
                  <a16:creationId xmlns:a16="http://schemas.microsoft.com/office/drawing/2014/main" id="{C2E4872A-F2F9-7C98-985F-60BE857A8C5C}"/>
                </a:ext>
              </a:extLst>
            </p:cNvPr>
            <p:cNvSpPr/>
            <p:nvPr/>
          </p:nvSpPr>
          <p:spPr>
            <a:xfrm>
              <a:off x="6813177" y="4506613"/>
              <a:ext cx="4975068" cy="932961"/>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39" name="Text 10">
              <a:extLst>
                <a:ext uri="{FF2B5EF4-FFF2-40B4-BE49-F238E27FC236}">
                  <a16:creationId xmlns:a16="http://schemas.microsoft.com/office/drawing/2014/main" id="{731D11A6-3B29-C025-0D37-DF22E9515DF7}"/>
                </a:ext>
              </a:extLst>
            </p:cNvPr>
            <p:cNvSpPr/>
            <p:nvPr/>
          </p:nvSpPr>
          <p:spPr>
            <a:xfrm>
              <a:off x="7001385" y="4820693"/>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9A3D1"/>
                  </a:solidFill>
                  <a:latin typeface="Arial" panose="020B0604020202020204" pitchFamily="34" charset="0"/>
                  <a:ea typeface="Arial" pitchFamily="34" charset="-122"/>
                  <a:cs typeface="Arial" panose="020B0604020202020204" pitchFamily="34" charset="0"/>
                </a:rPr>
                <a:t>TRANSITION POINT</a:t>
              </a:r>
              <a:endParaRPr lang="en-US" sz="1600" dirty="0">
                <a:solidFill>
                  <a:srgbClr val="69A3D1"/>
                </a:solidFill>
                <a:latin typeface="Arial" panose="020B0604020202020204" pitchFamily="34" charset="0"/>
                <a:cs typeface="Arial" panose="020B0604020202020204" pitchFamily="34" charset="0"/>
              </a:endParaRPr>
            </a:p>
          </p:txBody>
        </p:sp>
        <p:sp>
          <p:nvSpPr>
            <p:cNvPr id="40" name="Text 11">
              <a:extLst>
                <a:ext uri="{FF2B5EF4-FFF2-40B4-BE49-F238E27FC236}">
                  <a16:creationId xmlns:a16="http://schemas.microsoft.com/office/drawing/2014/main" id="{99DF73B0-B29A-7F6A-3A7F-D21527141EBA}"/>
                </a:ext>
              </a:extLst>
            </p:cNvPr>
            <p:cNvSpPr/>
            <p:nvPr/>
          </p:nvSpPr>
          <p:spPr>
            <a:xfrm>
              <a:off x="7001385" y="5019486"/>
              <a:ext cx="4545156" cy="386838"/>
            </a:xfrm>
            <a:prstGeom prst="rect">
              <a:avLst/>
            </a:prstGeom>
            <a:noFill/>
            <a:ln/>
          </p:spPr>
          <p:txBody>
            <a:bodyPr wrap="square" lIns="0" tIns="0" rIns="0" bIns="0" rtlCol="0" anchor="t"/>
            <a:lstStyle/>
            <a:p>
              <a:pPr marL="0" indent="0" algn="l">
                <a:lnSpc>
                  <a:spcPts val="1575"/>
                </a:lnSpc>
                <a:buNone/>
              </a:pPr>
              <a:r>
                <a:rPr lang="en-US" sz="1400" dirty="0">
                  <a:solidFill>
                    <a:srgbClr val="1D1D1D"/>
                  </a:solidFill>
                  <a:latin typeface="Arial" panose="020B0604020202020204" pitchFamily="34" charset="0"/>
                  <a:ea typeface="Arial" pitchFamily="34" charset="-122"/>
                  <a:cs typeface="Arial" panose="020B0604020202020204" pitchFamily="34" charset="0"/>
                </a:rPr>
                <a:t>Gap turns negative in Q3 2027</a:t>
              </a:r>
            </a:p>
            <a:p>
              <a:pPr marL="0" indent="0" algn="l">
                <a:lnSpc>
                  <a:spcPts val="1575"/>
                </a:lnSpc>
                <a:buNone/>
              </a:pP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grpSp>
        <p:nvGrpSpPr>
          <p:cNvPr id="41" name="Group 40">
            <a:extLst>
              <a:ext uri="{FF2B5EF4-FFF2-40B4-BE49-F238E27FC236}">
                <a16:creationId xmlns:a16="http://schemas.microsoft.com/office/drawing/2014/main" id="{C70DBAA4-1953-1780-375C-9386159B42BA}"/>
              </a:ext>
            </a:extLst>
          </p:cNvPr>
          <p:cNvGrpSpPr/>
          <p:nvPr/>
        </p:nvGrpSpPr>
        <p:grpSpPr>
          <a:xfrm>
            <a:off x="6743263" y="1420611"/>
            <a:ext cx="4975068" cy="1529296"/>
            <a:chOff x="6813177" y="4728550"/>
            <a:chExt cx="4975068" cy="1529296"/>
          </a:xfrm>
        </p:grpSpPr>
        <p:sp>
          <p:nvSpPr>
            <p:cNvPr id="42" name="Text 9">
              <a:extLst>
                <a:ext uri="{FF2B5EF4-FFF2-40B4-BE49-F238E27FC236}">
                  <a16:creationId xmlns:a16="http://schemas.microsoft.com/office/drawing/2014/main" id="{EDB41FA2-6C13-9D53-A5F7-9986AAAFDF09}"/>
                </a:ext>
              </a:extLst>
            </p:cNvPr>
            <p:cNvSpPr/>
            <p:nvPr/>
          </p:nvSpPr>
          <p:spPr>
            <a:xfrm>
              <a:off x="6813177" y="4728550"/>
              <a:ext cx="4975068" cy="1529296"/>
            </a:xfrm>
            <a:prstGeom prst="roundRect">
              <a:avLst>
                <a:gd name="adj" fmla="val 10667"/>
              </a:avLst>
            </a:prstGeom>
            <a:solidFill>
              <a:srgbClr val="FFFFFF"/>
            </a:solidFill>
            <a:ln w="28575">
              <a:solidFill>
                <a:srgbClr val="F6F6F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3" name="Text 10">
              <a:extLst>
                <a:ext uri="{FF2B5EF4-FFF2-40B4-BE49-F238E27FC236}">
                  <a16:creationId xmlns:a16="http://schemas.microsoft.com/office/drawing/2014/main" id="{5C81B70C-D88B-2074-E9F3-5433D6E74D94}"/>
                </a:ext>
              </a:extLst>
            </p:cNvPr>
            <p:cNvSpPr/>
            <p:nvPr/>
          </p:nvSpPr>
          <p:spPr>
            <a:xfrm>
              <a:off x="7001099" y="507046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STARTING POSITION</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4" name="Text 11">
              <a:extLst>
                <a:ext uri="{FF2B5EF4-FFF2-40B4-BE49-F238E27FC236}">
                  <a16:creationId xmlns:a16="http://schemas.microsoft.com/office/drawing/2014/main" id="{91D6CBF4-372E-CCC6-DFB1-BDE00B407F7A}"/>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Q4 2025: Economy above capacity</a:t>
              </a:r>
              <a:endParaRPr lang="en-US" sz="1400" dirty="0">
                <a:latin typeface="Arial" panose="020B0604020202020204" pitchFamily="34" charset="0"/>
                <a:cs typeface="Arial" panose="020B0604020202020204" pitchFamily="34" charset="0"/>
              </a:endParaRPr>
            </a:p>
          </p:txBody>
        </p:sp>
      </p:grpSp>
      <p:sp>
        <p:nvSpPr>
          <p:cNvPr id="11" name="Text 6">
            <a:extLst>
              <a:ext uri="{FF2B5EF4-FFF2-40B4-BE49-F238E27FC236}">
                <a16:creationId xmlns:a16="http://schemas.microsoft.com/office/drawing/2014/main" id="{FA9E8E8C-BCD2-4C46-7CAA-6F871C2D5D6B}"/>
              </a:ext>
            </a:extLst>
          </p:cNvPr>
          <p:cNvSpPr/>
          <p:nvPr/>
        </p:nvSpPr>
        <p:spPr>
          <a:xfrm>
            <a:off x="6946105" y="2125353"/>
            <a:ext cx="3085582" cy="228600"/>
          </a:xfrm>
          <a:prstGeom prst="rect">
            <a:avLst/>
          </a:prstGeom>
          <a:noFill/>
          <a:ln/>
        </p:spPr>
        <p:txBody>
          <a:bodyPr wrap="square" lIns="0" tIns="0" rIns="0" bIns="0" rtlCol="0" anchor="t"/>
          <a:lstStyle/>
          <a:p>
            <a:pPr marL="0" indent="0" algn="l">
              <a:lnSpc>
                <a:spcPts val="1800"/>
              </a:lnSpc>
              <a:spcAft>
                <a:spcPts val="150"/>
              </a:spcAft>
              <a:buNone/>
            </a:pPr>
            <a:r>
              <a:rPr lang="en-US" sz="2800" b="1" dirty="0">
                <a:solidFill>
                  <a:srgbClr val="92D050"/>
                </a:solidFill>
                <a:latin typeface="Arial" panose="020B0604020202020204" pitchFamily="34" charset="0"/>
                <a:ea typeface="Arial" pitchFamily="34" charset="-122"/>
                <a:cs typeface="Arial" panose="020B0604020202020204" pitchFamily="34" charset="0"/>
              </a:rPr>
              <a:t>+1.24%</a:t>
            </a:r>
            <a:endParaRPr lang="en-US" sz="2800" dirty="0">
              <a:solidFill>
                <a:srgbClr val="92D050"/>
              </a:solidFill>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B21EAF28-BAC7-148E-63B2-8A7E652B03F4}"/>
              </a:ext>
            </a:extLst>
          </p:cNvPr>
          <p:cNvGrpSpPr/>
          <p:nvPr/>
        </p:nvGrpSpPr>
        <p:grpSpPr>
          <a:xfrm>
            <a:off x="6976196" y="4551553"/>
            <a:ext cx="4545156" cy="1107470"/>
            <a:chOff x="7001099" y="5070466"/>
            <a:chExt cx="4545156" cy="1107470"/>
          </a:xfrm>
        </p:grpSpPr>
        <p:sp>
          <p:nvSpPr>
            <p:cNvPr id="55" name="Text 10">
              <a:extLst>
                <a:ext uri="{FF2B5EF4-FFF2-40B4-BE49-F238E27FC236}">
                  <a16:creationId xmlns:a16="http://schemas.microsoft.com/office/drawing/2014/main" id="{C23EFC23-2012-05F4-016B-EEDA60C380DD}"/>
                </a:ext>
              </a:extLst>
            </p:cNvPr>
            <p:cNvSpPr/>
            <p:nvPr/>
          </p:nvSpPr>
          <p:spPr>
            <a:xfrm>
              <a:off x="7001099" y="5070466"/>
              <a:ext cx="3046720" cy="152400"/>
            </a:xfrm>
            <a:prstGeom prst="rect">
              <a:avLst/>
            </a:prstGeom>
            <a:noFill/>
            <a:ln/>
          </p:spPr>
          <p:txBody>
            <a:bodyPr wrap="square" lIns="0" tIns="0" rIns="0" bIns="0" rtlCol="0" anchor="t"/>
            <a:lstStyle/>
            <a:p>
              <a:pPr>
                <a:lnSpc>
                  <a:spcPts val="1200"/>
                </a:lnSpc>
                <a:spcAft>
                  <a:spcPts val="300"/>
                </a:spcAft>
              </a:pPr>
              <a:r>
                <a:rPr lang="en-US" sz="1600" b="1" dirty="0">
                  <a:solidFill>
                    <a:srgbClr val="6C757D"/>
                  </a:solidFill>
                  <a:latin typeface="Arial" panose="020B0604020202020204" pitchFamily="34" charset="0"/>
                  <a:ea typeface="Arial" pitchFamily="34" charset="-122"/>
                  <a:cs typeface="Arial" panose="020B0604020202020204" pitchFamily="34" charset="0"/>
                </a:rPr>
                <a:t>FORECAST END</a:t>
              </a:r>
              <a:endParaRPr lang="en-US" sz="1600" dirty="0">
                <a:latin typeface="Arial" panose="020B0604020202020204" pitchFamily="34" charset="0"/>
                <a:cs typeface="Arial" panose="020B0604020202020204" pitchFamily="34" charset="0"/>
              </a:endParaRPr>
            </a:p>
          </p:txBody>
        </p:sp>
        <p:sp>
          <p:nvSpPr>
            <p:cNvPr id="56" name="Text 11">
              <a:extLst>
                <a:ext uri="{FF2B5EF4-FFF2-40B4-BE49-F238E27FC236}">
                  <a16:creationId xmlns:a16="http://schemas.microsoft.com/office/drawing/2014/main" id="{EF945231-423E-1359-5D39-C02055338D37}"/>
                </a:ext>
              </a:extLst>
            </p:cNvPr>
            <p:cNvSpPr/>
            <p:nvPr/>
          </p:nvSpPr>
          <p:spPr>
            <a:xfrm>
              <a:off x="7001099" y="5791098"/>
              <a:ext cx="4545156" cy="386838"/>
            </a:xfrm>
            <a:prstGeom prst="rect">
              <a:avLst/>
            </a:prstGeom>
            <a:noFill/>
            <a:ln/>
          </p:spPr>
          <p:txBody>
            <a:bodyPr wrap="square" lIns="0" tIns="0" rIns="0" bIns="0" rtlCol="0" anchor="t"/>
            <a:lstStyle/>
            <a:p>
              <a:pPr>
                <a:lnSpc>
                  <a:spcPts val="1260"/>
                </a:lnSpc>
              </a:pPr>
              <a:r>
                <a:rPr lang="en-US" sz="1400" dirty="0">
                  <a:solidFill>
                    <a:srgbClr val="6C757D"/>
                  </a:solidFill>
                  <a:latin typeface="Arial" panose="020B0604020202020204" pitchFamily="34" charset="0"/>
                  <a:ea typeface="Arial" pitchFamily="34" charset="-122"/>
                  <a:cs typeface="Arial" panose="020B0604020202020204" pitchFamily="34" charset="0"/>
                </a:rPr>
                <a:t>Q1 2028: Below-potential</a:t>
              </a:r>
              <a:endParaRPr lang="en-US" sz="1400" dirty="0">
                <a:latin typeface="Arial" panose="020B0604020202020204" pitchFamily="34" charset="0"/>
                <a:cs typeface="Arial" panose="020B0604020202020204" pitchFamily="34" charset="0"/>
              </a:endParaRPr>
            </a:p>
          </p:txBody>
        </p:sp>
      </p:grpSp>
      <p:sp>
        <p:nvSpPr>
          <p:cNvPr id="57" name="Text 6">
            <a:extLst>
              <a:ext uri="{FF2B5EF4-FFF2-40B4-BE49-F238E27FC236}">
                <a16:creationId xmlns:a16="http://schemas.microsoft.com/office/drawing/2014/main" id="{28E78249-C1C3-98F5-6718-90671D659CCC}"/>
              </a:ext>
            </a:extLst>
          </p:cNvPr>
          <p:cNvSpPr/>
          <p:nvPr/>
        </p:nvSpPr>
        <p:spPr>
          <a:xfrm>
            <a:off x="6991116" y="4914379"/>
            <a:ext cx="3085582" cy="228600"/>
          </a:xfrm>
          <a:prstGeom prst="rect">
            <a:avLst/>
          </a:prstGeom>
          <a:noFill/>
          <a:ln/>
        </p:spPr>
        <p:txBody>
          <a:bodyPr wrap="square" lIns="0" tIns="0" rIns="0" bIns="0" rtlCol="0" anchor="t"/>
          <a:lstStyle/>
          <a:p>
            <a:pPr>
              <a:lnSpc>
                <a:spcPts val="1800"/>
              </a:lnSpc>
              <a:spcAft>
                <a:spcPts val="150"/>
              </a:spcAft>
            </a:pPr>
            <a:r>
              <a:rPr lang="en-US" sz="2800" b="1" dirty="0">
                <a:solidFill>
                  <a:srgbClr val="D9534F"/>
                </a:solidFill>
                <a:latin typeface="Arial" panose="020B0604020202020204" pitchFamily="34" charset="0"/>
                <a:ea typeface="Arial" pitchFamily="34" charset="-122"/>
                <a:cs typeface="Arial" panose="020B0604020202020204" pitchFamily="34" charset="0"/>
              </a:rPr>
              <a:t>-0.52%</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2DD64FA-C682-79BC-BE9E-7B61631701C5}"/>
              </a:ext>
            </a:extLst>
          </p:cNvPr>
          <p:cNvPicPr>
            <a:picLocks noChangeAspect="1"/>
          </p:cNvPicPr>
          <p:nvPr/>
        </p:nvPicPr>
        <p:blipFill>
          <a:blip r:embed="rId4"/>
          <a:stretch>
            <a:fillRect/>
          </a:stretch>
        </p:blipFill>
        <p:spPr>
          <a:xfrm>
            <a:off x="473669" y="1131073"/>
            <a:ext cx="5800725" cy="5156200"/>
          </a:xfrm>
          <a:prstGeom prst="rect">
            <a:avLst/>
          </a:prstGeom>
        </p:spPr>
      </p:pic>
    </p:spTree>
    <p:extLst>
      <p:ext uri="{BB962C8B-B14F-4D97-AF65-F5344CB8AC3E}">
        <p14:creationId xmlns:p14="http://schemas.microsoft.com/office/powerpoint/2010/main" val="139604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82C7-D1E1-5E78-57CB-89125F316371}"/>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44809A7E-2979-FBCF-5BB9-1FA3E5F80A87}"/>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7</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FE84-4FB9-89D3-4637-2B29AECF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FE3C3F-90EF-4CE7-166A-FC237292A60B}"/>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B86ECC11-F28D-6D29-C60D-BE2D32D19959}"/>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2000" b="1" dirty="0">
                <a:solidFill>
                  <a:srgbClr val="000000"/>
                </a:solidFill>
                <a:latin typeface="Arial" panose="020B0604020202020204" pitchFamily="34" charset="0"/>
                <a:cs typeface="Arial" panose="020B0604020202020204" pitchFamily="34" charset="0"/>
              </a:rPr>
              <a:t>OUR FORECAST CONTRASTS WITH THE ECB SPF CONSENSUS</a:t>
            </a:r>
            <a:endParaRPr lang="en-CH" sz="2000" b="1" dirty="0">
              <a:solidFill>
                <a:srgbClr val="000000"/>
              </a:solidFill>
              <a:latin typeface="Arial" panose="020B0604020202020204" pitchFamily="34" charset="0"/>
              <a:cs typeface="Arial" panose="020B0604020202020204" pitchFamily="34" charset="0"/>
            </a:endParaRPr>
          </a:p>
        </p:txBody>
      </p:sp>
      <p:sp>
        <p:nvSpPr>
          <p:cNvPr id="6" name="Subtitle 6">
            <a:extLst>
              <a:ext uri="{FF2B5EF4-FFF2-40B4-BE49-F238E27FC236}">
                <a16:creationId xmlns:a16="http://schemas.microsoft.com/office/drawing/2014/main" id="{5A096ED9-C514-6103-F2B4-106A069D0D88}"/>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Comparison with ECB SPF Consensus</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1FDC0B-15B9-4BA7-A104-D3665B5D808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41" name="Text 18">
            <a:extLst>
              <a:ext uri="{FF2B5EF4-FFF2-40B4-BE49-F238E27FC236}">
                <a16:creationId xmlns:a16="http://schemas.microsoft.com/office/drawing/2014/main" id="{0145EF13-C354-C475-94DD-28A666B35F3D}"/>
              </a:ext>
            </a:extLst>
          </p:cNvPr>
          <p:cNvSpPr/>
          <p:nvPr/>
        </p:nvSpPr>
        <p:spPr>
          <a:xfrm>
            <a:off x="6796059" y="5616441"/>
            <a:ext cx="4992185" cy="713142"/>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2" name="Shape 19">
            <a:extLst>
              <a:ext uri="{FF2B5EF4-FFF2-40B4-BE49-F238E27FC236}">
                <a16:creationId xmlns:a16="http://schemas.microsoft.com/office/drawing/2014/main" id="{4538C36E-BE57-0E5E-3F06-49494E47FF9F}"/>
              </a:ext>
            </a:extLst>
          </p:cNvPr>
          <p:cNvSpPr/>
          <p:nvPr/>
        </p:nvSpPr>
        <p:spPr>
          <a:xfrm>
            <a:off x="6796059" y="5616441"/>
            <a:ext cx="0" cy="715781"/>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43" name="Text 20">
            <a:extLst>
              <a:ext uri="{FF2B5EF4-FFF2-40B4-BE49-F238E27FC236}">
                <a16:creationId xmlns:a16="http://schemas.microsoft.com/office/drawing/2014/main" id="{4209C7A8-A58C-781B-8B9C-67B0A53FDC51}"/>
              </a:ext>
            </a:extLst>
          </p:cNvPr>
          <p:cNvSpPr/>
          <p:nvPr/>
        </p:nvSpPr>
        <p:spPr>
          <a:xfrm>
            <a:off x="6958220" y="5891140"/>
            <a:ext cx="4813607" cy="414004"/>
          </a:xfrm>
          <a:prstGeom prst="rect">
            <a:avLst/>
          </a:prstGeom>
          <a:noFill/>
          <a:ln/>
        </p:spPr>
        <p:txBody>
          <a:bodyPr wrap="square" lIns="0" tIns="0" rIns="0" bIns="0" rtlCol="0" anchor="t"/>
          <a:lstStyle/>
          <a:p>
            <a:pPr>
              <a:lnSpc>
                <a:spcPts val="1350"/>
              </a:lnSpc>
            </a:pPr>
            <a:r>
              <a:rPr lang="en-US" sz="1500" b="1" dirty="0">
                <a:solidFill>
                  <a:srgbClr val="1D1D1D"/>
                </a:solidFill>
                <a:latin typeface="Arial" panose="020B0604020202020204" pitchFamily="34" charset="0"/>
                <a:ea typeface="Arial" pitchFamily="34" charset="-122"/>
                <a:cs typeface="Arial" panose="020B0604020202020204" pitchFamily="34" charset="0"/>
              </a:rPr>
              <a:t>Assessment:</a:t>
            </a:r>
            <a:r>
              <a:rPr lang="en-US" sz="1500" dirty="0">
                <a:solidFill>
                  <a:srgbClr val="1D1D1D"/>
                </a:solidFill>
                <a:latin typeface="Arial" panose="020B0604020202020204" pitchFamily="34" charset="0"/>
                <a:ea typeface="Arial" pitchFamily="34" charset="-122"/>
                <a:cs typeface="Arial" panose="020B0604020202020204" pitchFamily="34" charset="0"/>
              </a:rPr>
              <a:t> We anticipate wider negative output gap</a:t>
            </a:r>
            <a:endParaRPr lang="en-US" sz="15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1923AC-482A-25B2-42E9-2178DD4E3575}"/>
              </a:ext>
            </a:extLst>
          </p:cNvPr>
          <p:cNvGrpSpPr/>
          <p:nvPr/>
        </p:nvGrpSpPr>
        <p:grpSpPr>
          <a:xfrm>
            <a:off x="6774559" y="4438085"/>
            <a:ext cx="4975068" cy="1096484"/>
            <a:chOff x="6813177" y="4506613"/>
            <a:chExt cx="4975068" cy="1096484"/>
          </a:xfrm>
        </p:grpSpPr>
        <p:sp>
          <p:nvSpPr>
            <p:cNvPr id="45" name="Text 9">
              <a:extLst>
                <a:ext uri="{FF2B5EF4-FFF2-40B4-BE49-F238E27FC236}">
                  <a16:creationId xmlns:a16="http://schemas.microsoft.com/office/drawing/2014/main" id="{32790954-167D-78F3-4C26-0FB6D5089BB0}"/>
                </a:ext>
              </a:extLst>
            </p:cNvPr>
            <p:cNvSpPr/>
            <p:nvPr/>
          </p:nvSpPr>
          <p:spPr>
            <a:xfrm>
              <a:off x="6813177" y="4506613"/>
              <a:ext cx="4975068" cy="932961"/>
            </a:xfrm>
            <a:prstGeom prst="roundRect">
              <a:avLst>
                <a:gd name="adj" fmla="val 10667"/>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6" name="Text 10">
              <a:extLst>
                <a:ext uri="{FF2B5EF4-FFF2-40B4-BE49-F238E27FC236}">
                  <a16:creationId xmlns:a16="http://schemas.microsoft.com/office/drawing/2014/main" id="{5A9E5632-7F49-E552-D144-9A74547DAFB8}"/>
                </a:ext>
              </a:extLst>
            </p:cNvPr>
            <p:cNvSpPr/>
            <p:nvPr/>
          </p:nvSpPr>
          <p:spPr>
            <a:xfrm>
              <a:off x="7001385" y="4698864"/>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C757D"/>
                  </a:solidFill>
                  <a:latin typeface="Arial" panose="020B0604020202020204" pitchFamily="34" charset="0"/>
                  <a:ea typeface="Arial" pitchFamily="34" charset="-122"/>
                  <a:cs typeface="Arial" panose="020B0604020202020204" pitchFamily="34" charset="0"/>
                </a:rPr>
                <a:t>INFLATION DIVERGENCE</a:t>
              </a:r>
            </a:p>
            <a:p>
              <a:pPr marL="0" indent="0" algn="l">
                <a:lnSpc>
                  <a:spcPts val="1200"/>
                </a:lnSpc>
                <a:spcAft>
                  <a:spcPts val="450"/>
                </a:spcAft>
                <a:buNone/>
              </a:pPr>
              <a:endParaRPr lang="en-US" sz="1500" b="1" dirty="0">
                <a:solidFill>
                  <a:srgbClr val="6C757D"/>
                </a:solidFill>
                <a:latin typeface="Arial" panose="020B0604020202020204" pitchFamily="34" charset="0"/>
                <a:ea typeface="Arial" pitchFamily="34" charset="-122"/>
                <a:cs typeface="Arial" panose="020B0604020202020204" pitchFamily="34" charset="0"/>
              </a:endParaRPr>
            </a:p>
          </p:txBody>
        </p:sp>
        <p:sp>
          <p:nvSpPr>
            <p:cNvPr id="47" name="Text 11">
              <a:extLst>
                <a:ext uri="{FF2B5EF4-FFF2-40B4-BE49-F238E27FC236}">
                  <a16:creationId xmlns:a16="http://schemas.microsoft.com/office/drawing/2014/main" id="{6997DF2A-37D6-1533-E783-B6224049CE6D}"/>
                </a:ext>
              </a:extLst>
            </p:cNvPr>
            <p:cNvSpPr/>
            <p:nvPr/>
          </p:nvSpPr>
          <p:spPr>
            <a:xfrm>
              <a:off x="7001385" y="4889955"/>
              <a:ext cx="4545156" cy="713142"/>
            </a:xfrm>
            <a:prstGeom prst="rect">
              <a:avLst/>
            </a:prstGeom>
            <a:noFill/>
            <a:ln/>
          </p:spPr>
          <p:txBody>
            <a:bodyPr wrap="square" lIns="0" tIns="0" rIns="0" bIns="0" rtlCol="0" anchor="t"/>
            <a:lstStyle/>
            <a:p>
              <a:r>
                <a:rPr lang="en-US" sz="1400" dirty="0">
                  <a:solidFill>
                    <a:srgbClr val="1D1D1D"/>
                  </a:solidFill>
                  <a:latin typeface="Arial" panose="020B0604020202020204" pitchFamily="34" charset="0"/>
                  <a:ea typeface="Arial" pitchFamily="34" charset="-122"/>
                  <a:cs typeface="Arial" panose="020B0604020202020204" pitchFamily="34" charset="0"/>
                </a:rPr>
                <a:t>Our forecast: 2.07-2.10% (persistently above)</a:t>
              </a:r>
              <a:endParaRPr lang="en-US" sz="1400" dirty="0">
                <a:latin typeface="Arial" panose="020B0604020202020204" pitchFamily="34" charset="0"/>
                <a:cs typeface="Arial" panose="020B0604020202020204" pitchFamily="34" charset="0"/>
              </a:endParaRPr>
            </a:p>
            <a:p>
              <a:r>
                <a:rPr lang="en-US" sz="1400" dirty="0">
                  <a:solidFill>
                    <a:srgbClr val="1D1D1D"/>
                  </a:solidFill>
                  <a:latin typeface="Arial" panose="020B0604020202020204" pitchFamily="34" charset="0"/>
                  <a:ea typeface="Arial" pitchFamily="34" charset="-122"/>
                  <a:cs typeface="Arial" panose="020B0604020202020204" pitchFamily="34" charset="0"/>
                </a:rPr>
                <a:t>SPF: 1.8% in 2026, recovering to 2.0%</a:t>
              </a:r>
              <a:endParaRPr lang="en-US" sz="1400" dirty="0">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32E19CF1-B9B3-5F7C-B2EF-949AE164C986}"/>
              </a:ext>
            </a:extLst>
          </p:cNvPr>
          <p:cNvGrpSpPr/>
          <p:nvPr/>
        </p:nvGrpSpPr>
        <p:grpSpPr>
          <a:xfrm>
            <a:off x="6770011" y="2846355"/>
            <a:ext cx="4975068" cy="1251535"/>
            <a:chOff x="6770011" y="2846355"/>
            <a:chExt cx="4975068" cy="1251535"/>
          </a:xfrm>
        </p:grpSpPr>
        <p:grpSp>
          <p:nvGrpSpPr>
            <p:cNvPr id="57" name="Group 56">
              <a:extLst>
                <a:ext uri="{FF2B5EF4-FFF2-40B4-BE49-F238E27FC236}">
                  <a16:creationId xmlns:a16="http://schemas.microsoft.com/office/drawing/2014/main" id="{B44C0445-5189-2CED-FBB8-6B45F8B6B872}"/>
                </a:ext>
              </a:extLst>
            </p:cNvPr>
            <p:cNvGrpSpPr/>
            <p:nvPr/>
          </p:nvGrpSpPr>
          <p:grpSpPr>
            <a:xfrm>
              <a:off x="6770011" y="2846355"/>
              <a:ext cx="4975068" cy="1251535"/>
              <a:chOff x="6813177" y="4728550"/>
              <a:chExt cx="4975068" cy="1251535"/>
            </a:xfrm>
          </p:grpSpPr>
          <p:sp>
            <p:nvSpPr>
              <p:cNvPr id="58" name="Text 9">
                <a:extLst>
                  <a:ext uri="{FF2B5EF4-FFF2-40B4-BE49-F238E27FC236}">
                    <a16:creationId xmlns:a16="http://schemas.microsoft.com/office/drawing/2014/main" id="{9A0C8041-61FA-6103-DF61-AD7B05010756}"/>
                  </a:ext>
                </a:extLst>
              </p:cNvPr>
              <p:cNvSpPr/>
              <p:nvPr/>
            </p:nvSpPr>
            <p:spPr>
              <a:xfrm>
                <a:off x="6813177" y="4728550"/>
                <a:ext cx="4975068" cy="1251535"/>
              </a:xfrm>
              <a:prstGeom prst="roundRect">
                <a:avLst>
                  <a:gd name="adj" fmla="val 10667"/>
                </a:avLst>
              </a:prstGeom>
              <a:solidFill>
                <a:srgbClr val="FFFFFF"/>
              </a:solidFill>
              <a:ln w="28575">
                <a:solidFill>
                  <a:schemeClr val="accent2"/>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Text 10">
                <a:extLst>
                  <a:ext uri="{FF2B5EF4-FFF2-40B4-BE49-F238E27FC236}">
                    <a16:creationId xmlns:a16="http://schemas.microsoft.com/office/drawing/2014/main" id="{839A0328-42CA-4A76-8627-B246591A6AB1}"/>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chemeClr val="accent2"/>
                    </a:solidFill>
                    <a:latin typeface="Arial" panose="020B0604020202020204" pitchFamily="34" charset="0"/>
                    <a:ea typeface="Arial" pitchFamily="34" charset="-122"/>
                    <a:cs typeface="Arial" panose="020B0604020202020204" pitchFamily="34" charset="0"/>
                  </a:rPr>
                  <a:t>ECB SPF CONSENSUS</a:t>
                </a:r>
              </a:p>
            </p:txBody>
          </p:sp>
          <p:sp>
            <p:nvSpPr>
              <p:cNvPr id="60" name="Text 11">
                <a:extLst>
                  <a:ext uri="{FF2B5EF4-FFF2-40B4-BE49-F238E27FC236}">
                    <a16:creationId xmlns:a16="http://schemas.microsoft.com/office/drawing/2014/main" id="{D0FB8187-3214-9021-CA79-9DCB471CE147}"/>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Brief cut to 1.90%, then reversal to 2.10%</a:t>
                </a:r>
                <a:endParaRPr lang="en-US" sz="1500" dirty="0">
                  <a:latin typeface="Arial" panose="020B0604020202020204" pitchFamily="34" charset="0"/>
                  <a:cs typeface="Arial" panose="020B0604020202020204" pitchFamily="34" charset="0"/>
                </a:endParaRPr>
              </a:p>
            </p:txBody>
          </p:sp>
        </p:grpSp>
        <p:sp>
          <p:nvSpPr>
            <p:cNvPr id="61" name="Text 10">
              <a:extLst>
                <a:ext uri="{FF2B5EF4-FFF2-40B4-BE49-F238E27FC236}">
                  <a16:creationId xmlns:a16="http://schemas.microsoft.com/office/drawing/2014/main" id="{5DBADCE2-DD53-3C66-C7A9-93F50AA2C1D5}"/>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Resilient economy requiring return to restrictive policy</a:t>
              </a:r>
              <a:endParaRPr lang="en-US" sz="1400" dirty="0">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B04B7F30-3E79-4B2A-0D97-9F98C542BAD8}"/>
              </a:ext>
            </a:extLst>
          </p:cNvPr>
          <p:cNvGrpSpPr/>
          <p:nvPr/>
        </p:nvGrpSpPr>
        <p:grpSpPr>
          <a:xfrm>
            <a:off x="6770011" y="1427058"/>
            <a:ext cx="4975068" cy="1251535"/>
            <a:chOff x="6770011" y="2846355"/>
            <a:chExt cx="4975068" cy="1251535"/>
          </a:xfrm>
        </p:grpSpPr>
        <p:grpSp>
          <p:nvGrpSpPr>
            <p:cNvPr id="68" name="Group 67">
              <a:extLst>
                <a:ext uri="{FF2B5EF4-FFF2-40B4-BE49-F238E27FC236}">
                  <a16:creationId xmlns:a16="http://schemas.microsoft.com/office/drawing/2014/main" id="{D7B5EC5F-E810-479D-7B0F-DF33CACC5810}"/>
                </a:ext>
              </a:extLst>
            </p:cNvPr>
            <p:cNvGrpSpPr/>
            <p:nvPr/>
          </p:nvGrpSpPr>
          <p:grpSpPr>
            <a:xfrm>
              <a:off x="6770011" y="2846355"/>
              <a:ext cx="4975068" cy="1251535"/>
              <a:chOff x="6813177" y="4728550"/>
              <a:chExt cx="4975068" cy="1251535"/>
            </a:xfrm>
          </p:grpSpPr>
          <p:sp>
            <p:nvSpPr>
              <p:cNvPr id="70" name="Text 9">
                <a:extLst>
                  <a:ext uri="{FF2B5EF4-FFF2-40B4-BE49-F238E27FC236}">
                    <a16:creationId xmlns:a16="http://schemas.microsoft.com/office/drawing/2014/main" id="{07F2C19C-8A82-0902-5DB2-87CC75F61287}"/>
                  </a:ext>
                </a:extLst>
              </p:cNvPr>
              <p:cNvSpPr/>
              <p:nvPr/>
            </p:nvSpPr>
            <p:spPr>
              <a:xfrm>
                <a:off x="6813177" y="4728550"/>
                <a:ext cx="4975068" cy="1251535"/>
              </a:xfrm>
              <a:prstGeom prst="roundRect">
                <a:avLst>
                  <a:gd name="adj" fmla="val 10667"/>
                </a:avLst>
              </a:prstGeom>
              <a:solidFill>
                <a:srgbClr val="FFFFFF"/>
              </a:solidFill>
              <a:ln w="28575">
                <a:solidFill>
                  <a:srgbClr val="69A3D1"/>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1" name="Text 10">
                <a:extLst>
                  <a:ext uri="{FF2B5EF4-FFF2-40B4-BE49-F238E27FC236}">
                    <a16:creationId xmlns:a16="http://schemas.microsoft.com/office/drawing/2014/main" id="{A1AE84DA-07B7-4B10-5735-AFC7D46F0889}"/>
                  </a:ext>
                </a:extLst>
              </p:cNvPr>
              <p:cNvSpPr/>
              <p:nvPr/>
            </p:nvSpPr>
            <p:spPr>
              <a:xfrm>
                <a:off x="7001099" y="5040486"/>
                <a:ext cx="3046720" cy="152400"/>
              </a:xfrm>
              <a:prstGeom prst="rect">
                <a:avLst/>
              </a:prstGeom>
              <a:noFill/>
              <a:ln/>
            </p:spPr>
            <p:txBody>
              <a:bodyPr wrap="square" lIns="0" tIns="0" rIns="0" bIns="0" rtlCol="0" anchor="t"/>
              <a:lstStyle/>
              <a:p>
                <a:pPr marL="0" indent="0" algn="l">
                  <a:lnSpc>
                    <a:spcPts val="1200"/>
                  </a:lnSpc>
                  <a:spcAft>
                    <a:spcPts val="450"/>
                  </a:spcAft>
                  <a:buNone/>
                </a:pPr>
                <a:r>
                  <a:rPr lang="en-US" sz="1500" b="1" dirty="0">
                    <a:solidFill>
                      <a:srgbClr val="69A3D1"/>
                    </a:solidFill>
                    <a:latin typeface="Arial" panose="020B0604020202020204" pitchFamily="34" charset="0"/>
                    <a:ea typeface="Arial" pitchFamily="34" charset="-122"/>
                    <a:cs typeface="Arial" panose="020B0604020202020204" pitchFamily="34" charset="0"/>
                  </a:rPr>
                  <a:t>OUR FORECAST</a:t>
                </a:r>
              </a:p>
            </p:txBody>
          </p:sp>
          <p:sp>
            <p:nvSpPr>
              <p:cNvPr id="72" name="Text 11">
                <a:extLst>
                  <a:ext uri="{FF2B5EF4-FFF2-40B4-BE49-F238E27FC236}">
                    <a16:creationId xmlns:a16="http://schemas.microsoft.com/office/drawing/2014/main" id="{B192F076-05B1-4B5D-1519-164B87DD3466}"/>
                  </a:ext>
                </a:extLst>
              </p:cNvPr>
              <p:cNvSpPr/>
              <p:nvPr/>
            </p:nvSpPr>
            <p:spPr>
              <a:xfrm>
                <a:off x="7001099" y="5269205"/>
                <a:ext cx="4545156" cy="386838"/>
              </a:xfrm>
              <a:prstGeom prst="rect">
                <a:avLst/>
              </a:prstGeom>
              <a:noFill/>
              <a:ln/>
            </p:spPr>
            <p:txBody>
              <a:bodyPr wrap="square" lIns="0" tIns="0" rIns="0" bIns="0" rtlCol="0" anchor="t"/>
              <a:lstStyle/>
              <a:p>
                <a:pPr>
                  <a:lnSpc>
                    <a:spcPts val="1470"/>
                  </a:lnSpc>
                  <a:spcAft>
                    <a:spcPts val="225"/>
                  </a:spcAft>
                </a:pPr>
                <a:r>
                  <a:rPr lang="en-US" sz="1500" dirty="0">
                    <a:solidFill>
                      <a:srgbClr val="1D1D1D"/>
                    </a:solidFill>
                    <a:latin typeface="Arial" panose="020B0604020202020204" pitchFamily="34" charset="0"/>
                    <a:ea typeface="Arial" pitchFamily="34" charset="-122"/>
                    <a:cs typeface="Arial" panose="020B0604020202020204" pitchFamily="34" charset="0"/>
                  </a:rPr>
                  <a:t>Sustained easing to 1.25% by 2028</a:t>
                </a:r>
              </a:p>
              <a:p>
                <a:pPr>
                  <a:lnSpc>
                    <a:spcPts val="1470"/>
                  </a:lnSpc>
                  <a:spcAft>
                    <a:spcPts val="225"/>
                  </a:spcAft>
                </a:pPr>
                <a:endParaRPr lang="en-US" sz="15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69" name="Text 10">
              <a:extLst>
                <a:ext uri="{FF2B5EF4-FFF2-40B4-BE49-F238E27FC236}">
                  <a16:creationId xmlns:a16="http://schemas.microsoft.com/office/drawing/2014/main" id="{FD6A4E46-C192-FD4E-96AF-9ED766867A61}"/>
                </a:ext>
              </a:extLst>
            </p:cNvPr>
            <p:cNvSpPr/>
            <p:nvPr/>
          </p:nvSpPr>
          <p:spPr>
            <a:xfrm>
              <a:off x="6957933" y="3645482"/>
              <a:ext cx="4518408" cy="235844"/>
            </a:xfrm>
            <a:prstGeom prst="rect">
              <a:avLst/>
            </a:prstGeom>
            <a:noFill/>
            <a:ln/>
          </p:spPr>
          <p:txBody>
            <a:bodyPr wrap="square" lIns="0" tIns="0" rIns="0" bIns="0" rtlCol="0" anchor="t"/>
            <a:lstStyle/>
            <a:p>
              <a:pPr marL="0" indent="0" algn="l">
                <a:lnSpc>
                  <a:spcPts val="1170"/>
                </a:lnSpc>
                <a:buNone/>
              </a:pPr>
              <a:r>
                <a:rPr lang="en-US" sz="1400" dirty="0">
                  <a:solidFill>
                    <a:srgbClr val="6C757D"/>
                  </a:solidFill>
                  <a:latin typeface="Arial" panose="020B0604020202020204" pitchFamily="34" charset="0"/>
                  <a:ea typeface="Arial" pitchFamily="34" charset="-122"/>
                  <a:cs typeface="Arial" panose="020B0604020202020204" pitchFamily="34" charset="0"/>
                </a:rPr>
                <a:t>Persistent weakness requiring prolonged accommodation</a:t>
              </a:r>
            </a:p>
            <a:p>
              <a:pPr marL="0" indent="0" algn="l">
                <a:lnSpc>
                  <a:spcPts val="1170"/>
                </a:lnSpc>
                <a:buNone/>
              </a:pPr>
              <a:endParaRPr lang="en-US" sz="14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9" name="Picture 8">
            <a:extLst>
              <a:ext uri="{FF2B5EF4-FFF2-40B4-BE49-F238E27FC236}">
                <a16:creationId xmlns:a16="http://schemas.microsoft.com/office/drawing/2014/main" id="{EFEE7B84-4B3A-D8D4-8420-4037A9D4AC86}"/>
              </a:ext>
            </a:extLst>
          </p:cNvPr>
          <p:cNvPicPr>
            <a:picLocks noChangeAspect="1"/>
          </p:cNvPicPr>
          <p:nvPr/>
        </p:nvPicPr>
        <p:blipFill>
          <a:blip r:embed="rId4"/>
          <a:stretch>
            <a:fillRect/>
          </a:stretch>
        </p:blipFill>
        <p:spPr>
          <a:xfrm>
            <a:off x="363066" y="1284801"/>
            <a:ext cx="6191003" cy="4952802"/>
          </a:xfrm>
          <a:prstGeom prst="rect">
            <a:avLst/>
          </a:prstGeom>
        </p:spPr>
      </p:pic>
    </p:spTree>
    <p:extLst>
      <p:ext uri="{BB962C8B-B14F-4D97-AF65-F5344CB8AC3E}">
        <p14:creationId xmlns:p14="http://schemas.microsoft.com/office/powerpoint/2010/main" val="354565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FCFA-3D72-A8C6-70C0-7FF172293479}"/>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798FD0EB-299F-513E-5E13-9A15DBD59C2C}"/>
              </a:ext>
            </a:extLst>
          </p:cNvPr>
          <p:cNvGrpSpPr/>
          <p:nvPr/>
        </p:nvGrpSpPr>
        <p:grpSpPr>
          <a:xfrm>
            <a:off x="8235481" y="1105232"/>
            <a:ext cx="3671918" cy="751057"/>
            <a:chOff x="4086109" y="5705841"/>
            <a:chExt cx="3671918" cy="751057"/>
          </a:xfrm>
        </p:grpSpPr>
        <p:sp>
          <p:nvSpPr>
            <p:cNvPr id="66" name="Text 18">
              <a:extLst>
                <a:ext uri="{FF2B5EF4-FFF2-40B4-BE49-F238E27FC236}">
                  <a16:creationId xmlns:a16="http://schemas.microsoft.com/office/drawing/2014/main" id="{274498F2-0207-5AD3-96E0-0E3D692EF8B6}"/>
                </a:ext>
              </a:extLst>
            </p:cNvPr>
            <p:cNvSpPr/>
            <p:nvPr/>
          </p:nvSpPr>
          <p:spPr>
            <a:xfrm>
              <a:off x="4088320" y="5705841"/>
              <a:ext cx="3669707"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7" name="Shape 19">
              <a:extLst>
                <a:ext uri="{FF2B5EF4-FFF2-40B4-BE49-F238E27FC236}">
                  <a16:creationId xmlns:a16="http://schemas.microsoft.com/office/drawing/2014/main" id="{50A5BE56-6211-0F28-822D-B568F04B32E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1E88840-166E-2ED7-48C0-5891A58F100E}"/>
              </a:ext>
            </a:extLst>
          </p:cNvPr>
          <p:cNvGrpSpPr/>
          <p:nvPr/>
        </p:nvGrpSpPr>
        <p:grpSpPr>
          <a:xfrm>
            <a:off x="366767" y="1105348"/>
            <a:ext cx="3428372" cy="751057"/>
            <a:chOff x="4086109" y="5705841"/>
            <a:chExt cx="3428372" cy="751057"/>
          </a:xfrm>
        </p:grpSpPr>
        <p:sp>
          <p:nvSpPr>
            <p:cNvPr id="58" name="Text 18">
              <a:extLst>
                <a:ext uri="{FF2B5EF4-FFF2-40B4-BE49-F238E27FC236}">
                  <a16:creationId xmlns:a16="http://schemas.microsoft.com/office/drawing/2014/main" id="{ACB8B0B4-4807-C5D3-B915-1362361F0306}"/>
                </a:ext>
              </a:extLst>
            </p:cNvPr>
            <p:cNvSpPr/>
            <p:nvPr/>
          </p:nvSpPr>
          <p:spPr>
            <a:xfrm>
              <a:off x="4088321" y="5705841"/>
              <a:ext cx="3426160"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9" name="Shape 19">
              <a:extLst>
                <a:ext uri="{FF2B5EF4-FFF2-40B4-BE49-F238E27FC236}">
                  <a16:creationId xmlns:a16="http://schemas.microsoft.com/office/drawing/2014/main" id="{9D0ADB90-55C7-DCB8-2696-FD152D11300B}"/>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FAEBC170-806F-44B4-77E9-BAFFFDF72388}"/>
              </a:ext>
            </a:extLst>
          </p:cNvPr>
          <p:cNvGrpSpPr/>
          <p:nvPr/>
        </p:nvGrpSpPr>
        <p:grpSpPr>
          <a:xfrm>
            <a:off x="4113555" y="1112649"/>
            <a:ext cx="3762082" cy="751057"/>
            <a:chOff x="4086109" y="5705841"/>
            <a:chExt cx="3762082" cy="751057"/>
          </a:xfrm>
        </p:grpSpPr>
        <p:sp>
          <p:nvSpPr>
            <p:cNvPr id="63" name="Text 18">
              <a:extLst>
                <a:ext uri="{FF2B5EF4-FFF2-40B4-BE49-F238E27FC236}">
                  <a16:creationId xmlns:a16="http://schemas.microsoft.com/office/drawing/2014/main" id="{66EB8CEC-7D25-9D91-88C7-902CDBCCE625}"/>
                </a:ext>
              </a:extLst>
            </p:cNvPr>
            <p:cNvSpPr/>
            <p:nvPr/>
          </p:nvSpPr>
          <p:spPr>
            <a:xfrm>
              <a:off x="4088320" y="5705841"/>
              <a:ext cx="3759871" cy="751057"/>
            </a:xfrm>
            <a:custGeom>
              <a:avLst/>
              <a:gdLst>
                <a:gd name="csX0" fmla="*/ 0 w 4991486"/>
                <a:gd name="csY0" fmla="*/ 97261 h 933497"/>
                <a:gd name="csX1" fmla="*/ 97261 w 4991486"/>
                <a:gd name="csY1" fmla="*/ 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1538 w 4993024"/>
                <a:gd name="csY0" fmla="*/ 97261 h 933497"/>
                <a:gd name="csX1" fmla="*/ 41649 w 4993024"/>
                <a:gd name="csY1" fmla="*/ 3810 h 933497"/>
                <a:gd name="csX2" fmla="*/ 4895763 w 4993024"/>
                <a:gd name="csY2" fmla="*/ 0 h 933497"/>
                <a:gd name="csX3" fmla="*/ 4993024 w 4993024"/>
                <a:gd name="csY3" fmla="*/ 97261 h 933497"/>
                <a:gd name="csX4" fmla="*/ 4993024 w 4993024"/>
                <a:gd name="csY4" fmla="*/ 836236 h 933497"/>
                <a:gd name="csX5" fmla="*/ 4895763 w 4993024"/>
                <a:gd name="csY5" fmla="*/ 933497 h 933497"/>
                <a:gd name="csX6" fmla="*/ 98799 w 4993024"/>
                <a:gd name="csY6" fmla="*/ 933497 h 933497"/>
                <a:gd name="csX7" fmla="*/ 1538 w 4993024"/>
                <a:gd name="csY7" fmla="*/ 836236 h 933497"/>
                <a:gd name="csX8" fmla="*/ 1538 w 4993024"/>
                <a:gd name="csY8" fmla="*/ 97261 h 933497"/>
                <a:gd name="csX0" fmla="*/ 0 w 4991486"/>
                <a:gd name="csY0" fmla="*/ 97261 h 933497"/>
                <a:gd name="csX1" fmla="*/ 40111 w 4991486"/>
                <a:gd name="csY1" fmla="*/ 3810 h 933497"/>
                <a:gd name="csX2" fmla="*/ 4894225 w 4991486"/>
                <a:gd name="csY2" fmla="*/ 0 h 933497"/>
                <a:gd name="csX3" fmla="*/ 4991486 w 4991486"/>
                <a:gd name="csY3" fmla="*/ 97261 h 933497"/>
                <a:gd name="csX4" fmla="*/ 4991486 w 4991486"/>
                <a:gd name="csY4" fmla="*/ 836236 h 933497"/>
                <a:gd name="csX5" fmla="*/ 4894225 w 4991486"/>
                <a:gd name="csY5" fmla="*/ 933497 h 933497"/>
                <a:gd name="csX6" fmla="*/ 97261 w 4991486"/>
                <a:gd name="csY6" fmla="*/ 933497 h 933497"/>
                <a:gd name="csX7" fmla="*/ 0 w 4991486"/>
                <a:gd name="csY7" fmla="*/ 836236 h 933497"/>
                <a:gd name="csX8" fmla="*/ 0 w 4991486"/>
                <a:gd name="csY8" fmla="*/ 97261 h 933497"/>
                <a:gd name="csX0" fmla="*/ 699 w 4992185"/>
                <a:gd name="csY0" fmla="*/ 97261 h 933497"/>
                <a:gd name="csX1" fmla="*/ 40810 w 4992185"/>
                <a:gd name="csY1" fmla="*/ 3810 h 933497"/>
                <a:gd name="csX2" fmla="*/ 4894924 w 4992185"/>
                <a:gd name="csY2" fmla="*/ 0 h 933497"/>
                <a:gd name="csX3" fmla="*/ 4992185 w 4992185"/>
                <a:gd name="csY3" fmla="*/ 97261 h 933497"/>
                <a:gd name="csX4" fmla="*/ 4992185 w 4992185"/>
                <a:gd name="csY4" fmla="*/ 836236 h 933497"/>
                <a:gd name="csX5" fmla="*/ 4894924 w 4992185"/>
                <a:gd name="csY5" fmla="*/ 933497 h 933497"/>
                <a:gd name="csX6" fmla="*/ 44620 w 4992185"/>
                <a:gd name="csY6" fmla="*/ 933497 h 933497"/>
                <a:gd name="csX7" fmla="*/ 699 w 4992185"/>
                <a:gd name="csY7" fmla="*/ 836236 h 933497"/>
                <a:gd name="csX8" fmla="*/ 699 w 4992185"/>
                <a:gd name="csY8" fmla="*/ 97261 h 9334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4992185" h="933497">
                  <a:moveTo>
                    <a:pt x="699" y="97261"/>
                  </a:moveTo>
                  <a:cubicBezTo>
                    <a:pt x="699" y="43545"/>
                    <a:pt x="6144" y="3810"/>
                    <a:pt x="40810" y="3810"/>
                  </a:cubicBezTo>
                  <a:lnTo>
                    <a:pt x="4894924" y="0"/>
                  </a:lnTo>
                  <a:cubicBezTo>
                    <a:pt x="4948640" y="0"/>
                    <a:pt x="4992185" y="43545"/>
                    <a:pt x="4992185" y="97261"/>
                  </a:cubicBezTo>
                  <a:lnTo>
                    <a:pt x="4992185" y="836236"/>
                  </a:lnTo>
                  <a:cubicBezTo>
                    <a:pt x="4992185" y="889952"/>
                    <a:pt x="4948640" y="933497"/>
                    <a:pt x="4894924" y="933497"/>
                  </a:cubicBezTo>
                  <a:lnTo>
                    <a:pt x="44620" y="933497"/>
                  </a:lnTo>
                  <a:cubicBezTo>
                    <a:pt x="-9096" y="933497"/>
                    <a:pt x="699" y="889952"/>
                    <a:pt x="699" y="836236"/>
                  </a:cubicBezTo>
                  <a:lnTo>
                    <a:pt x="699" y="97261"/>
                  </a:lnTo>
                  <a:close/>
                </a:path>
              </a:pathLst>
            </a:cu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4" name="Shape 19">
              <a:extLst>
                <a:ext uri="{FF2B5EF4-FFF2-40B4-BE49-F238E27FC236}">
                  <a16:creationId xmlns:a16="http://schemas.microsoft.com/office/drawing/2014/main" id="{AE7C16A4-C644-2F11-F065-8CF76EA9E664}"/>
                </a:ext>
              </a:extLst>
            </p:cNvPr>
            <p:cNvSpPr/>
            <p:nvPr/>
          </p:nvSpPr>
          <p:spPr>
            <a:xfrm flipH="1">
              <a:off x="4086109" y="5705842"/>
              <a:ext cx="2211" cy="751056"/>
            </a:xfrm>
            <a:prstGeom prst="line">
              <a:avLst/>
            </a:prstGeom>
            <a:noFill/>
            <a:ln w="38100">
              <a:solidFill>
                <a:srgbClr val="69A3D1"/>
              </a:solidFill>
              <a:prstDash val="solid"/>
            </a:ln>
          </p:spPr>
          <p:txBody>
            <a:bodyPr/>
            <a:lstStyle/>
            <a:p>
              <a:endParaRPr lang="en-CH" dirty="0">
                <a:latin typeface="Arial" panose="020B0604020202020204" pitchFamily="34" charset="0"/>
                <a:cs typeface="Arial" panose="020B0604020202020204" pitchFamily="34" charset="0"/>
              </a:endParaRPr>
            </a:p>
          </p:txBody>
        </p:sp>
      </p:grpSp>
      <p:sp>
        <p:nvSpPr>
          <p:cNvPr id="2" name="Footer Placeholder 9">
            <a:extLst>
              <a:ext uri="{FF2B5EF4-FFF2-40B4-BE49-F238E27FC236}">
                <a16:creationId xmlns:a16="http://schemas.microsoft.com/office/drawing/2014/main" id="{91E5C01A-85AB-6B28-78A3-4995490DDDD9}"/>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8</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5E09FE-2992-9B44-BE70-A08F3500E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6340C7-A4AD-D3AC-C182-697314620472}"/>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A625B21-CDFC-CAD4-5C09-C5C573EA393B}"/>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sp>
        <p:nvSpPr>
          <p:cNvPr id="11" name="Title 3">
            <a:extLst>
              <a:ext uri="{FF2B5EF4-FFF2-40B4-BE49-F238E27FC236}">
                <a16:creationId xmlns:a16="http://schemas.microsoft.com/office/drawing/2014/main" id="{16C2AD9F-CED8-11D1-6FFB-F0E68A0EDBAE}"/>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OUR UNDERLYING RATIONALE IS THREEFOLD</a:t>
            </a:r>
          </a:p>
        </p:txBody>
      </p:sp>
      <p:sp>
        <p:nvSpPr>
          <p:cNvPr id="12" name="Subtitle 6">
            <a:extLst>
              <a:ext uri="{FF2B5EF4-FFF2-40B4-BE49-F238E27FC236}">
                <a16:creationId xmlns:a16="http://schemas.microsoft.com/office/drawing/2014/main" id="{4E42A166-2C81-67CD-84F7-3EDBEA6FBF2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Analysis</a:t>
            </a:r>
            <a:r>
              <a:rPr lang="en-CH" b="0" dirty="0">
                <a:solidFill>
                  <a:srgbClr val="69A3D1"/>
                </a:solidFill>
                <a:latin typeface="Arial" panose="020B0604020202020204" pitchFamily="34" charset="0"/>
                <a:cs typeface="Arial" panose="020B0604020202020204" pitchFamily="34" charset="0"/>
              </a:rPr>
              <a:t> </a:t>
            </a:r>
            <a:r>
              <a:rPr lang="en-CH" b="0" dirty="0">
                <a:solidFill>
                  <a:schemeClr val="tx1"/>
                </a:solidFill>
                <a:latin typeface="Arial" panose="020B0604020202020204" pitchFamily="34" charset="0"/>
                <a:cs typeface="Arial" panose="020B0604020202020204" pitchFamily="34" charset="0"/>
              </a:rPr>
              <a:t>| Underlying rationale</a:t>
            </a:r>
            <a:endParaRPr lang="en-CH" dirty="0">
              <a:solidFill>
                <a:srgbClr val="69A3D1"/>
              </a:solidFill>
              <a:latin typeface="Arial" panose="020B0604020202020204" pitchFamily="34" charset="0"/>
              <a:cs typeface="Arial" panose="020B0604020202020204" pitchFamily="34" charset="0"/>
            </a:endParaRPr>
          </a:p>
        </p:txBody>
      </p:sp>
      <p:sp>
        <p:nvSpPr>
          <p:cNvPr id="9" name="Text 7">
            <a:extLst>
              <a:ext uri="{FF2B5EF4-FFF2-40B4-BE49-F238E27FC236}">
                <a16:creationId xmlns:a16="http://schemas.microsoft.com/office/drawing/2014/main" id="{8798FA39-7AFB-57C7-A4D3-96E5BE6165A7}"/>
              </a:ext>
            </a:extLst>
          </p:cNvPr>
          <p:cNvSpPr/>
          <p:nvPr/>
        </p:nvSpPr>
        <p:spPr>
          <a:xfrm>
            <a:off x="471843" y="1192458"/>
            <a:ext cx="3458956" cy="66394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present a significant downside risk</a:t>
            </a:r>
          </a:p>
        </p:txBody>
      </p:sp>
      <p:sp>
        <p:nvSpPr>
          <p:cNvPr id="17" name="Text 7">
            <a:extLst>
              <a:ext uri="{FF2B5EF4-FFF2-40B4-BE49-F238E27FC236}">
                <a16:creationId xmlns:a16="http://schemas.microsoft.com/office/drawing/2014/main" id="{A73B50E6-F625-82C4-B4BD-D21FDEED75CA}"/>
              </a:ext>
            </a:extLst>
          </p:cNvPr>
          <p:cNvSpPr/>
          <p:nvPr/>
        </p:nvSpPr>
        <p:spPr>
          <a:xfrm>
            <a:off x="4266962" y="1174850"/>
            <a:ext cx="3469182" cy="681556"/>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sp>
        <p:nvSpPr>
          <p:cNvPr id="23" name="Text 7">
            <a:extLst>
              <a:ext uri="{FF2B5EF4-FFF2-40B4-BE49-F238E27FC236}">
                <a16:creationId xmlns:a16="http://schemas.microsoft.com/office/drawing/2014/main" id="{7BB45FFB-53E6-36C4-540C-6E73C2106ADC}"/>
              </a:ext>
            </a:extLst>
          </p:cNvPr>
          <p:cNvSpPr/>
          <p:nvPr/>
        </p:nvSpPr>
        <p:spPr>
          <a:xfrm>
            <a:off x="8425528" y="1193410"/>
            <a:ext cx="3530748" cy="99280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accommodative monetary policy</a:t>
            </a:r>
          </a:p>
        </p:txBody>
      </p:sp>
      <p:sp>
        <p:nvSpPr>
          <p:cNvPr id="29" name="TextBox 28">
            <a:extLst>
              <a:ext uri="{FF2B5EF4-FFF2-40B4-BE49-F238E27FC236}">
                <a16:creationId xmlns:a16="http://schemas.microsoft.com/office/drawing/2014/main" id="{48B3DA99-1403-EC93-A418-F79AC15DEB67}"/>
              </a:ext>
            </a:extLst>
          </p:cNvPr>
          <p:cNvSpPr txBox="1"/>
          <p:nvPr/>
        </p:nvSpPr>
        <p:spPr>
          <a:xfrm>
            <a:off x="350829" y="4118872"/>
            <a:ext cx="3029185"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Baker et al. (2025)</a:t>
            </a:r>
            <a:endParaRPr lang="en-GB" sz="1000" i="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78BF3AF-EA46-6629-FF4F-428D280C48D9}"/>
              </a:ext>
            </a:extLst>
          </p:cNvPr>
          <p:cNvSpPr txBox="1"/>
          <p:nvPr/>
        </p:nvSpPr>
        <p:spPr>
          <a:xfrm>
            <a:off x="389386" y="1939427"/>
            <a:ext cx="3426161"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Daily Trade </a:t>
            </a:r>
            <a:r>
              <a:rPr lang="en-GB" sz="1200" b="1" dirty="0">
                <a:solidFill>
                  <a:srgbClr val="000000"/>
                </a:solidFill>
                <a:latin typeface="Arial" panose="020B0604020202020204" pitchFamily="34" charset="0"/>
                <a:cs typeface="Arial" panose="020B0604020202020204" pitchFamily="34" charset="0"/>
              </a:rPr>
              <a:t>P</a:t>
            </a:r>
            <a:r>
              <a:rPr lang="en-GB" sz="1200" b="1" dirty="0">
                <a:solidFill>
                  <a:srgbClr val="000000"/>
                </a:solidFill>
                <a:effectLst/>
                <a:latin typeface="Arial" panose="020B0604020202020204" pitchFamily="34" charset="0"/>
                <a:cs typeface="Arial" panose="020B0604020202020204" pitchFamily="34" charset="0"/>
              </a:rPr>
              <a:t>olicy </a:t>
            </a:r>
            <a:r>
              <a:rPr lang="en-GB" sz="1200" b="1" dirty="0">
                <a:solidFill>
                  <a:srgbClr val="000000"/>
                </a:solidFill>
                <a:latin typeface="Arial" panose="020B0604020202020204" pitchFamily="34" charset="0"/>
                <a:cs typeface="Arial" panose="020B0604020202020204" pitchFamily="34" charset="0"/>
              </a:rPr>
              <a:t>U</a:t>
            </a:r>
            <a:r>
              <a:rPr lang="en-GB" sz="1200" b="1" dirty="0">
                <a:solidFill>
                  <a:srgbClr val="000000"/>
                </a:solidFill>
                <a:effectLst/>
                <a:latin typeface="Arial" panose="020B0604020202020204" pitchFamily="34" charset="0"/>
                <a:cs typeface="Arial" panose="020B0604020202020204" pitchFamily="34" charset="0"/>
              </a:rPr>
              <a:t>ncertainty</a:t>
            </a:r>
          </a:p>
          <a:p>
            <a:pPr>
              <a:buNone/>
            </a:pPr>
            <a:r>
              <a:rPr lang="en-GB" sz="1200" dirty="0">
                <a:solidFill>
                  <a:srgbClr val="6C757D"/>
                </a:solidFill>
                <a:effectLst/>
                <a:latin typeface="Arial" panose="020B0604020202020204" pitchFamily="34" charset="0"/>
                <a:cs typeface="Arial" panose="020B0604020202020204" pitchFamily="34" charset="0"/>
              </a:rPr>
              <a:t>(US news-based metric, 7-day average)</a:t>
            </a:r>
          </a:p>
        </p:txBody>
      </p:sp>
      <p:pic>
        <p:nvPicPr>
          <p:cNvPr id="31" name="Picture 30">
            <a:extLst>
              <a:ext uri="{FF2B5EF4-FFF2-40B4-BE49-F238E27FC236}">
                <a16:creationId xmlns:a16="http://schemas.microsoft.com/office/drawing/2014/main" id="{E6F27BD8-16C3-6F44-A1A1-1A97AFDC0251}"/>
              </a:ext>
            </a:extLst>
          </p:cNvPr>
          <p:cNvPicPr>
            <a:picLocks noChangeAspect="1"/>
          </p:cNvPicPr>
          <p:nvPr/>
        </p:nvPicPr>
        <p:blipFill>
          <a:blip r:embed="rId4"/>
          <a:stretch>
            <a:fillRect/>
          </a:stretch>
        </p:blipFill>
        <p:spPr>
          <a:xfrm>
            <a:off x="389386" y="2429121"/>
            <a:ext cx="2990628" cy="1689751"/>
          </a:xfrm>
          <a:prstGeom prst="rect">
            <a:avLst/>
          </a:prstGeom>
        </p:spPr>
      </p:pic>
      <p:grpSp>
        <p:nvGrpSpPr>
          <p:cNvPr id="55" name="Group 54">
            <a:extLst>
              <a:ext uri="{FF2B5EF4-FFF2-40B4-BE49-F238E27FC236}">
                <a16:creationId xmlns:a16="http://schemas.microsoft.com/office/drawing/2014/main" id="{31538AC8-72CE-4E08-CA2D-9F63E28C2998}"/>
              </a:ext>
            </a:extLst>
          </p:cNvPr>
          <p:cNvGrpSpPr/>
          <p:nvPr/>
        </p:nvGrpSpPr>
        <p:grpSpPr>
          <a:xfrm>
            <a:off x="4085215" y="1955382"/>
            <a:ext cx="3509596" cy="3402875"/>
            <a:chOff x="4238622" y="1945646"/>
            <a:chExt cx="3509596" cy="3402875"/>
          </a:xfrm>
        </p:grpSpPr>
        <p:pic>
          <p:nvPicPr>
            <p:cNvPr id="32" name="Picture 31">
              <a:extLst>
                <a:ext uri="{FF2B5EF4-FFF2-40B4-BE49-F238E27FC236}">
                  <a16:creationId xmlns:a16="http://schemas.microsoft.com/office/drawing/2014/main" id="{E938399F-2B89-F616-9FE1-C4AB7B9ECB0E}"/>
                </a:ext>
              </a:extLst>
            </p:cNvPr>
            <p:cNvPicPr>
              <a:picLocks noChangeAspect="1"/>
            </p:cNvPicPr>
            <p:nvPr/>
          </p:nvPicPr>
          <p:blipFill>
            <a:blip r:embed="rId5"/>
            <a:srcRect l="4972" t="17964"/>
            <a:stretch>
              <a:fillRect/>
            </a:stretch>
          </p:blipFill>
          <p:spPr>
            <a:xfrm>
              <a:off x="4561257" y="2375939"/>
              <a:ext cx="3171281" cy="2737708"/>
            </a:xfrm>
            <a:prstGeom prst="rect">
              <a:avLst/>
            </a:prstGeom>
          </p:spPr>
        </p:pic>
        <p:sp>
          <p:nvSpPr>
            <p:cNvPr id="36" name="TextBox 35">
              <a:extLst>
                <a:ext uri="{FF2B5EF4-FFF2-40B4-BE49-F238E27FC236}">
                  <a16:creationId xmlns:a16="http://schemas.microsoft.com/office/drawing/2014/main" id="{7EDE8185-CA24-C435-4211-D7B17AEB4E5B}"/>
                </a:ext>
              </a:extLst>
            </p:cNvPr>
            <p:cNvSpPr txBox="1"/>
            <p:nvPr/>
          </p:nvSpPr>
          <p:spPr>
            <a:xfrm>
              <a:off x="4238622" y="5082275"/>
              <a:ext cx="2713589" cy="266246"/>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European Commission (2025)</a:t>
              </a:r>
            </a:p>
          </p:txBody>
        </p:sp>
        <p:sp>
          <p:nvSpPr>
            <p:cNvPr id="37" name="TextBox 36">
              <a:extLst>
                <a:ext uri="{FF2B5EF4-FFF2-40B4-BE49-F238E27FC236}">
                  <a16:creationId xmlns:a16="http://schemas.microsoft.com/office/drawing/2014/main" id="{87F8AC70-4F03-0572-6DAD-4BE4419BC35A}"/>
                </a:ext>
              </a:extLst>
            </p:cNvPr>
            <p:cNvSpPr txBox="1"/>
            <p:nvPr/>
          </p:nvSpPr>
          <p:spPr>
            <a:xfrm>
              <a:off x="4266962" y="1945646"/>
              <a:ext cx="3481256" cy="461665"/>
            </a:xfrm>
            <a:prstGeom prst="rect">
              <a:avLst/>
            </a:prstGeom>
            <a:noFill/>
          </p:spPr>
          <p:txBody>
            <a:bodyPr wrap="square">
              <a:spAutoFit/>
            </a:bodyPr>
            <a:lstStyle/>
            <a:p>
              <a:pPr>
                <a:buNone/>
              </a:pPr>
              <a:r>
                <a:rPr lang="en-GB" sz="1200" b="1" dirty="0">
                  <a:solidFill>
                    <a:srgbClr val="000000"/>
                  </a:solidFill>
                  <a:effectLst/>
                  <a:latin typeface="Arial" panose="020B0604020202020204" pitchFamily="34" charset="0"/>
                  <a:cs typeface="Arial" panose="020B0604020202020204" pitchFamily="34" charset="0"/>
                </a:rPr>
                <a:t>EU economic sentiment and expectations</a:t>
              </a:r>
            </a:p>
            <a:p>
              <a:pPr>
                <a:buNone/>
              </a:pPr>
              <a:r>
                <a:rPr lang="en-GB" sz="1200" dirty="0">
                  <a:solidFill>
                    <a:srgbClr val="6C757D"/>
                  </a:solidFill>
                  <a:effectLst/>
                  <a:latin typeface="Arial" panose="020B0604020202020204" pitchFamily="34" charset="0"/>
                  <a:cs typeface="Arial" panose="020B0604020202020204" pitchFamily="34" charset="0"/>
                </a:rPr>
                <a:t>(relative to pre-pandemic average)</a:t>
              </a:r>
            </a:p>
          </p:txBody>
        </p:sp>
      </p:grpSp>
      <p:grpSp>
        <p:nvGrpSpPr>
          <p:cNvPr id="49" name="Group 48">
            <a:extLst>
              <a:ext uri="{FF2B5EF4-FFF2-40B4-BE49-F238E27FC236}">
                <a16:creationId xmlns:a16="http://schemas.microsoft.com/office/drawing/2014/main" id="{CF91174F-7118-9EFF-BD53-E6BECC0644F7}"/>
              </a:ext>
            </a:extLst>
          </p:cNvPr>
          <p:cNvGrpSpPr/>
          <p:nvPr/>
        </p:nvGrpSpPr>
        <p:grpSpPr>
          <a:xfrm>
            <a:off x="366767" y="4419381"/>
            <a:ext cx="3477120" cy="977693"/>
            <a:chOff x="6761756" y="2987591"/>
            <a:chExt cx="5173654" cy="977693"/>
          </a:xfrm>
        </p:grpSpPr>
        <p:sp>
          <p:nvSpPr>
            <p:cNvPr id="50" name="Text 2">
              <a:extLst>
                <a:ext uri="{FF2B5EF4-FFF2-40B4-BE49-F238E27FC236}">
                  <a16:creationId xmlns:a16="http://schemas.microsoft.com/office/drawing/2014/main" id="{F8C9BD84-61FF-FF24-15FC-AB3732275FDB}"/>
                </a:ext>
              </a:extLst>
            </p:cNvPr>
            <p:cNvSpPr/>
            <p:nvPr/>
          </p:nvSpPr>
          <p:spPr>
            <a:xfrm>
              <a:off x="6761756" y="2987591"/>
              <a:ext cx="5173654" cy="927084"/>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1" name="Text 7">
              <a:extLst>
                <a:ext uri="{FF2B5EF4-FFF2-40B4-BE49-F238E27FC236}">
                  <a16:creationId xmlns:a16="http://schemas.microsoft.com/office/drawing/2014/main" id="{842C6D84-0A5D-989C-7834-1287731FF735}"/>
                </a:ext>
              </a:extLst>
            </p:cNvPr>
            <p:cNvSpPr/>
            <p:nvPr/>
          </p:nvSpPr>
          <p:spPr>
            <a:xfrm>
              <a:off x="6916378" y="3067497"/>
              <a:ext cx="4914985"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Indirect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a:t>
              </a:r>
            </a:p>
          </p:txBody>
        </p:sp>
      </p:grpSp>
      <p:grpSp>
        <p:nvGrpSpPr>
          <p:cNvPr id="52" name="Group 51">
            <a:extLst>
              <a:ext uri="{FF2B5EF4-FFF2-40B4-BE49-F238E27FC236}">
                <a16:creationId xmlns:a16="http://schemas.microsoft.com/office/drawing/2014/main" id="{D44A1E61-B2B1-7930-ACE2-4E1BF3011617}"/>
              </a:ext>
            </a:extLst>
          </p:cNvPr>
          <p:cNvGrpSpPr/>
          <p:nvPr/>
        </p:nvGrpSpPr>
        <p:grpSpPr>
          <a:xfrm>
            <a:off x="350830" y="5407160"/>
            <a:ext cx="3493058" cy="977694"/>
            <a:chOff x="6761756" y="2987590"/>
            <a:chExt cx="5197368" cy="977694"/>
          </a:xfrm>
        </p:grpSpPr>
        <p:sp>
          <p:nvSpPr>
            <p:cNvPr id="53" name="Text 2">
              <a:extLst>
                <a:ext uri="{FF2B5EF4-FFF2-40B4-BE49-F238E27FC236}">
                  <a16:creationId xmlns:a16="http://schemas.microsoft.com/office/drawing/2014/main" id="{FD6D8D44-2961-5A75-875F-B70D8F11D797}"/>
                </a:ext>
              </a:extLst>
            </p:cNvPr>
            <p:cNvSpPr/>
            <p:nvPr/>
          </p:nvSpPr>
          <p:spPr>
            <a:xfrm>
              <a:off x="6761756" y="2987590"/>
              <a:ext cx="5197368" cy="89778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54" name="Text 7">
              <a:extLst>
                <a:ext uri="{FF2B5EF4-FFF2-40B4-BE49-F238E27FC236}">
                  <a16:creationId xmlns:a16="http://schemas.microsoft.com/office/drawing/2014/main" id="{FD4B08CE-CAFF-C139-B380-D5D7EF973241}"/>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Direct effects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Higher tariffs could directly impact EU economic activity, especially employment through an increase in export prices</a:t>
              </a:r>
            </a:p>
          </p:txBody>
        </p:sp>
      </p:grpSp>
      <p:grpSp>
        <p:nvGrpSpPr>
          <p:cNvPr id="73" name="Group 72">
            <a:extLst>
              <a:ext uri="{FF2B5EF4-FFF2-40B4-BE49-F238E27FC236}">
                <a16:creationId xmlns:a16="http://schemas.microsoft.com/office/drawing/2014/main" id="{28F19E0A-4BDC-E75E-1769-EC20FA61C56D}"/>
              </a:ext>
            </a:extLst>
          </p:cNvPr>
          <p:cNvGrpSpPr/>
          <p:nvPr/>
        </p:nvGrpSpPr>
        <p:grpSpPr>
          <a:xfrm>
            <a:off x="4113554" y="5407160"/>
            <a:ext cx="3762084" cy="918702"/>
            <a:chOff x="6761755" y="2987590"/>
            <a:chExt cx="5597656" cy="918702"/>
          </a:xfrm>
        </p:grpSpPr>
        <p:sp>
          <p:nvSpPr>
            <p:cNvPr id="74" name="Text 2">
              <a:extLst>
                <a:ext uri="{FF2B5EF4-FFF2-40B4-BE49-F238E27FC236}">
                  <a16:creationId xmlns:a16="http://schemas.microsoft.com/office/drawing/2014/main" id="{572D92F0-659F-A09E-F86A-7DBD1F9E26F0}"/>
                </a:ext>
              </a:extLst>
            </p:cNvPr>
            <p:cNvSpPr/>
            <p:nvPr/>
          </p:nvSpPr>
          <p:spPr>
            <a:xfrm>
              <a:off x="6761755" y="2987590"/>
              <a:ext cx="5594367" cy="897787"/>
            </a:xfrm>
            <a:prstGeom prst="roundRect">
              <a:avLst>
                <a:gd name="adj" fmla="val 6098"/>
              </a:avLst>
            </a:prstGeom>
            <a:noFill/>
            <a:ln w="12700">
              <a:solidFill>
                <a:srgbClr val="DEE2E6"/>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75" name="Text 7">
              <a:extLst>
                <a:ext uri="{FF2B5EF4-FFF2-40B4-BE49-F238E27FC236}">
                  <a16:creationId xmlns:a16="http://schemas.microsoft.com/office/drawing/2014/main" id="{3FF664A7-450D-228C-E3C6-92BBFAE29ABE}"/>
                </a:ext>
              </a:extLst>
            </p:cNvPr>
            <p:cNvSpPr/>
            <p:nvPr/>
          </p:nvSpPr>
          <p:spPr>
            <a:xfrm>
              <a:off x="6916378" y="3008505"/>
              <a:ext cx="5443033" cy="897787"/>
            </a:xfrm>
            <a:prstGeom prst="rect">
              <a:avLst/>
            </a:prstGeom>
            <a:noFill/>
            <a:ln/>
          </p:spPr>
          <p:txBody>
            <a:bodyPr wrap="square" lIns="0" tIns="0" rIns="0" bIns="0" rtlCol="0" anchor="t"/>
            <a:lstStyle/>
            <a:p>
              <a:pPr>
                <a:lnSpc>
                  <a:spcPts val="1575"/>
                </a:lnSpc>
              </a:pPr>
              <a:r>
                <a:rPr lang="en-US" sz="1400" b="1" dirty="0">
                  <a:solidFill>
                    <a:srgbClr val="69A3D1"/>
                  </a:solidFill>
                  <a:latin typeface="Arial" panose="020B0604020202020204" pitchFamily="34" charset="0"/>
                  <a:ea typeface="Arial" pitchFamily="34" charset="-122"/>
                  <a:cs typeface="Arial" panose="020B0604020202020204" pitchFamily="34" charset="0"/>
                </a:rPr>
                <a:t>Downside risk to employment</a:t>
              </a:r>
            </a:p>
            <a:p>
              <a:pPr>
                <a:lnSpc>
                  <a:spcPts val="1575"/>
                </a:lnSpc>
              </a:pPr>
              <a:r>
                <a:rPr lang="en-GB" sz="1400" dirty="0">
                  <a:solidFill>
                    <a:srgbClr val="000000"/>
                  </a:solidFill>
                  <a:latin typeface="Helvetica" pitchFamily="2" charset="0"/>
                </a:rPr>
                <a:t>Economic pessimism and restructuring in key sectors due to AI implementation are associated with reduction in hiring intentions</a:t>
              </a:r>
              <a:endParaRPr lang="en-US" sz="1400" dirty="0">
                <a:solidFill>
                  <a:srgbClr val="1D1D1D"/>
                </a:solidFill>
                <a:latin typeface="Arial" panose="020B0604020202020204" pitchFamily="34" charset="0"/>
                <a:ea typeface="Arial" pitchFamily="34" charset="-122"/>
                <a:cs typeface="Arial" panose="020B0604020202020204" pitchFamily="34" charset="0"/>
              </a:endParaRPr>
            </a:p>
          </p:txBody>
        </p:sp>
      </p:grpSp>
      <p:sp>
        <p:nvSpPr>
          <p:cNvPr id="78" name="Shape 19">
            <a:extLst>
              <a:ext uri="{FF2B5EF4-FFF2-40B4-BE49-F238E27FC236}">
                <a16:creationId xmlns:a16="http://schemas.microsoft.com/office/drawing/2014/main" id="{B4A1AE29-76AF-EB0E-8F93-8AABB0AEC2E9}"/>
              </a:ext>
            </a:extLst>
          </p:cNvPr>
          <p:cNvSpPr/>
          <p:nvPr/>
        </p:nvSpPr>
        <p:spPr>
          <a:xfrm flipH="1">
            <a:off x="3945967"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sp>
        <p:nvSpPr>
          <p:cNvPr id="81" name="Shape 19">
            <a:extLst>
              <a:ext uri="{FF2B5EF4-FFF2-40B4-BE49-F238E27FC236}">
                <a16:creationId xmlns:a16="http://schemas.microsoft.com/office/drawing/2014/main" id="{811ECC27-3B99-7CF8-3368-EF61D8AEAF1E}"/>
              </a:ext>
            </a:extLst>
          </p:cNvPr>
          <p:cNvSpPr/>
          <p:nvPr/>
        </p:nvSpPr>
        <p:spPr>
          <a:xfrm flipH="1">
            <a:off x="8065683" y="1120620"/>
            <a:ext cx="0" cy="5189970"/>
          </a:xfrm>
          <a:prstGeom prst="line">
            <a:avLst/>
          </a:prstGeom>
          <a:noFill/>
          <a:ln w="19050">
            <a:solidFill>
              <a:srgbClr val="DEE2E6"/>
            </a:solidFill>
            <a:prstDash val="solid"/>
          </a:ln>
        </p:spPr>
        <p:txBody>
          <a:bodyPr/>
          <a:lstStyle/>
          <a:p>
            <a:endParaRPr lang="en-CH" dirty="0">
              <a:latin typeface="Arial" panose="020B0604020202020204" pitchFamily="34" charset="0"/>
              <a:cs typeface="Arial" panose="020B0604020202020204" pitchFamily="34" charset="0"/>
            </a:endParaRPr>
          </a:p>
        </p:txBody>
      </p:sp>
      <p:grpSp>
        <p:nvGrpSpPr>
          <p:cNvPr id="85" name="Group 84">
            <a:extLst>
              <a:ext uri="{FF2B5EF4-FFF2-40B4-BE49-F238E27FC236}">
                <a16:creationId xmlns:a16="http://schemas.microsoft.com/office/drawing/2014/main" id="{659B604E-261A-383C-7E7E-2D90FD5608CB}"/>
              </a:ext>
            </a:extLst>
          </p:cNvPr>
          <p:cNvGrpSpPr/>
          <p:nvPr/>
        </p:nvGrpSpPr>
        <p:grpSpPr>
          <a:xfrm>
            <a:off x="8195277" y="1967456"/>
            <a:ext cx="3810983" cy="4125773"/>
            <a:chOff x="8195277" y="1967456"/>
            <a:chExt cx="3810983" cy="4125773"/>
          </a:xfrm>
        </p:grpSpPr>
        <p:grpSp>
          <p:nvGrpSpPr>
            <p:cNvPr id="83" name="Group 82">
              <a:extLst>
                <a:ext uri="{FF2B5EF4-FFF2-40B4-BE49-F238E27FC236}">
                  <a16:creationId xmlns:a16="http://schemas.microsoft.com/office/drawing/2014/main" id="{A97DB9DD-5013-0C68-7BB2-03A15369A377}"/>
                </a:ext>
              </a:extLst>
            </p:cNvPr>
            <p:cNvGrpSpPr/>
            <p:nvPr/>
          </p:nvGrpSpPr>
          <p:grpSpPr>
            <a:xfrm>
              <a:off x="8268423" y="2570049"/>
              <a:ext cx="3608244" cy="3523180"/>
              <a:chOff x="8282178" y="1689361"/>
              <a:chExt cx="3608244" cy="3523180"/>
            </a:xfrm>
          </p:grpSpPr>
          <p:pic>
            <p:nvPicPr>
              <p:cNvPr id="72" name="Picture 71">
                <a:extLst>
                  <a:ext uri="{FF2B5EF4-FFF2-40B4-BE49-F238E27FC236}">
                    <a16:creationId xmlns:a16="http://schemas.microsoft.com/office/drawing/2014/main" id="{F764BEAC-00E4-15AA-C057-08BA4072F236}"/>
                  </a:ext>
                </a:extLst>
              </p:cNvPr>
              <p:cNvPicPr>
                <a:picLocks noChangeAspect="1"/>
              </p:cNvPicPr>
              <p:nvPr/>
            </p:nvPicPr>
            <p:blipFill>
              <a:blip r:embed="rId6"/>
              <a:srcRect t="8892"/>
              <a:stretch>
                <a:fillRect/>
              </a:stretch>
            </p:blipFill>
            <p:spPr>
              <a:xfrm>
                <a:off x="8282178" y="1689361"/>
                <a:ext cx="3608244" cy="3287404"/>
              </a:xfrm>
              <a:prstGeom prst="rect">
                <a:avLst/>
              </a:prstGeom>
            </p:spPr>
          </p:pic>
          <p:sp>
            <p:nvSpPr>
              <p:cNvPr id="82" name="TextBox 81">
                <a:extLst>
                  <a:ext uri="{FF2B5EF4-FFF2-40B4-BE49-F238E27FC236}">
                    <a16:creationId xmlns:a16="http://schemas.microsoft.com/office/drawing/2014/main" id="{BED63B4D-DB41-58BB-5C36-DDE6017D0C85}"/>
                  </a:ext>
                </a:extLst>
              </p:cNvPr>
              <p:cNvSpPr txBox="1"/>
              <p:nvPr/>
            </p:nvSpPr>
            <p:spPr>
              <a:xfrm>
                <a:off x="8412798" y="4956381"/>
                <a:ext cx="2894221" cy="256160"/>
              </a:xfrm>
              <a:prstGeom prst="rect">
                <a:avLst/>
              </a:prstGeom>
              <a:noFill/>
            </p:spPr>
            <p:txBody>
              <a:bodyPr wrap="square">
                <a:spAutoFit/>
              </a:bodyPr>
              <a:lstStyle/>
              <a:p>
                <a:pPr>
                  <a:lnSpc>
                    <a:spcPts val="1350"/>
                  </a:lnSpc>
                </a:pPr>
                <a:r>
                  <a:rPr lang="en-GB" sz="1000" i="1" dirty="0">
                    <a:solidFill>
                      <a:srgbClr val="3B3B3B"/>
                    </a:solidFill>
                    <a:latin typeface="Arial" panose="020B0604020202020204" pitchFamily="34" charset="0"/>
                    <a:cs typeface="Arial" panose="020B0604020202020204" pitchFamily="34" charset="0"/>
                  </a:rPr>
                  <a:t>Source: Own Calculations, ECB SPF (2025)</a:t>
                </a:r>
              </a:p>
            </p:txBody>
          </p:sp>
        </p:grpSp>
        <p:sp>
          <p:nvSpPr>
            <p:cNvPr id="84" name="TextBox 83">
              <a:extLst>
                <a:ext uri="{FF2B5EF4-FFF2-40B4-BE49-F238E27FC236}">
                  <a16:creationId xmlns:a16="http://schemas.microsoft.com/office/drawing/2014/main" id="{B1788607-B5F4-0F4D-27DF-66879F955ECA}"/>
                </a:ext>
              </a:extLst>
            </p:cNvPr>
            <p:cNvSpPr txBox="1"/>
            <p:nvPr/>
          </p:nvSpPr>
          <p:spPr>
            <a:xfrm>
              <a:off x="8195277" y="1967456"/>
              <a:ext cx="3810983" cy="461665"/>
            </a:xfrm>
            <a:prstGeom prst="rect">
              <a:avLst/>
            </a:prstGeom>
            <a:noFill/>
          </p:spPr>
          <p:txBody>
            <a:bodyPr wrap="square">
              <a:spAutoFit/>
            </a:bodyPr>
            <a:lstStyle/>
            <a:p>
              <a:pPr>
                <a:buNone/>
              </a:pPr>
              <a:r>
                <a:rPr lang="en-GB" sz="1200" b="1" dirty="0">
                  <a:solidFill>
                    <a:srgbClr val="000000"/>
                  </a:solidFill>
                  <a:latin typeface="Arial" panose="020B0604020202020204" pitchFamily="34" charset="0"/>
                  <a:cs typeface="Arial" panose="020B0604020202020204" pitchFamily="34" charset="0"/>
                </a:rPr>
                <a:t>Policy Rate, Inflation, and Output gap Forecasts</a:t>
              </a:r>
            </a:p>
            <a:p>
              <a:pPr>
                <a:buNone/>
              </a:pPr>
              <a:r>
                <a:rPr lang="en-GB" sz="1200" dirty="0">
                  <a:solidFill>
                    <a:srgbClr val="6C757D"/>
                  </a:solidFill>
                  <a:effectLst/>
                  <a:latin typeface="Arial" panose="020B0604020202020204" pitchFamily="34" charset="0"/>
                  <a:cs typeface="Arial" panose="020B0604020202020204" pitchFamily="34" charset="0"/>
                </a:rPr>
                <a:t>(Comparison with ECB SPF)</a:t>
              </a:r>
            </a:p>
          </p:txBody>
        </p:sp>
      </p:grpSp>
    </p:spTree>
    <p:extLst>
      <p:ext uri="{BB962C8B-B14F-4D97-AF65-F5344CB8AC3E}">
        <p14:creationId xmlns:p14="http://schemas.microsoft.com/office/powerpoint/2010/main" val="30912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2C09-D6FD-3631-B9C8-95797C72E2F0}"/>
            </a:ext>
          </a:extLst>
        </p:cNvPr>
        <p:cNvGrpSpPr/>
        <p:nvPr/>
      </p:nvGrpSpPr>
      <p:grpSpPr>
        <a:xfrm>
          <a:off x="0" y="0"/>
          <a:ext cx="0" cy="0"/>
          <a:chOff x="0" y="0"/>
          <a:chExt cx="0" cy="0"/>
        </a:xfrm>
      </p:grpSpPr>
      <p:sp>
        <p:nvSpPr>
          <p:cNvPr id="2" name="Footer Placeholder 9">
            <a:extLst>
              <a:ext uri="{FF2B5EF4-FFF2-40B4-BE49-F238E27FC236}">
                <a16:creationId xmlns:a16="http://schemas.microsoft.com/office/drawing/2014/main" id="{89F72BDC-580B-712F-2D2F-59C2D4F5596F}"/>
              </a:ext>
            </a:extLst>
          </p:cNvPr>
          <p:cNvSpPr>
            <a:spLocks noGrp="1"/>
          </p:cNvSpPr>
          <p:nvPr>
            <p:ph type="ftr" sz="quarter" idx="11"/>
          </p:nvPr>
        </p:nvSpPr>
        <p:spPr>
          <a:xfrm>
            <a:off x="9515061" y="6329583"/>
            <a:ext cx="2394551" cy="365125"/>
          </a:xfrm>
        </p:spPr>
        <p:txBody>
          <a:bodyPr/>
          <a:lstStyle/>
          <a:p>
            <a:pPr algn="r"/>
            <a:r>
              <a:rPr lang="en-GB" sz="800" dirty="0">
                <a:solidFill>
                  <a:srgbClr val="000000"/>
                </a:solidFill>
                <a:latin typeface="Arial" panose="020B0604020202020204" pitchFamily="34" charset="0"/>
                <a:cs typeface="Arial" panose="020B0604020202020204" pitchFamily="34" charset="0"/>
              </a:rPr>
              <a:t>2026-2027 Forecasts | </a:t>
            </a:r>
            <a:fld id="{8FEE686F-D980-324A-BFB9-D3465C7B126A}" type="slidenum">
              <a:rPr lang="en-GB" sz="800" b="1" smtClean="0">
                <a:solidFill>
                  <a:srgbClr val="000000"/>
                </a:solidFill>
                <a:latin typeface="Arial" panose="020B0604020202020204" pitchFamily="34" charset="0"/>
                <a:cs typeface="Arial" panose="020B0604020202020204" pitchFamily="34" charset="0"/>
              </a:rPr>
              <a:pPr algn="r"/>
              <a:t>9</a:t>
            </a:fld>
            <a:endParaRPr lang="en-CH" sz="800" b="1"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73FCC6F-F82B-324F-FC3A-A9D50397A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6"/>
          <a:stretch>
            <a:fillRect/>
          </a:stretch>
        </p:blipFill>
        <p:spPr bwMode="auto">
          <a:xfrm>
            <a:off x="9832768" y="395219"/>
            <a:ext cx="2118499" cy="3128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1350EE-B1A1-E637-F7E7-415796A678BA}"/>
              </a:ext>
            </a:extLst>
          </p:cNvPr>
          <p:cNvSpPr/>
          <p:nvPr/>
        </p:nvSpPr>
        <p:spPr>
          <a:xfrm>
            <a:off x="-1" y="3198"/>
            <a:ext cx="12192001" cy="226355"/>
          </a:xfrm>
          <a:prstGeom prst="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rgbClr val="000000"/>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FD2B0FE1-A59A-647F-8DBB-A305D3255190}"/>
              </a:ext>
            </a:extLst>
          </p:cNvPr>
          <p:cNvSpPr txBox="1">
            <a:spLocks/>
          </p:cNvSpPr>
          <p:nvPr/>
        </p:nvSpPr>
        <p:spPr>
          <a:xfrm>
            <a:off x="254342" y="369550"/>
            <a:ext cx="10908400" cy="63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2000" b="1" dirty="0">
                <a:solidFill>
                  <a:srgbClr val="000000"/>
                </a:solidFill>
                <a:latin typeface="Arial" panose="020B0604020202020204" pitchFamily="34" charset="0"/>
                <a:cs typeface="Arial" panose="020B0604020202020204" pitchFamily="34" charset="0"/>
              </a:rPr>
              <a:t>WE EXPECT A SERIES OF RATE CUTS SUMMING UP TO 75BPS BY Q1 2028</a:t>
            </a:r>
          </a:p>
        </p:txBody>
      </p:sp>
      <p:sp>
        <p:nvSpPr>
          <p:cNvPr id="6" name="Subtitle 6">
            <a:extLst>
              <a:ext uri="{FF2B5EF4-FFF2-40B4-BE49-F238E27FC236}">
                <a16:creationId xmlns:a16="http://schemas.microsoft.com/office/drawing/2014/main" id="{7E259655-D264-8267-90B0-4903F21017FE}"/>
              </a:ext>
            </a:extLst>
          </p:cNvPr>
          <p:cNvSpPr txBox="1">
            <a:spLocks/>
          </p:cNvSpPr>
          <p:nvPr/>
        </p:nvSpPr>
        <p:spPr>
          <a:xfrm>
            <a:off x="226209" y="562682"/>
            <a:ext cx="11709200" cy="524800"/>
          </a:xfrm>
          <a:prstGeom prst="rect">
            <a:avLst/>
          </a:prstGeom>
          <a:noFill/>
          <a:ln>
            <a:noFill/>
          </a:ln>
        </p:spPr>
        <p:txBody>
          <a:bodyPr spcFirstLastPara="1" wrap="square" lIns="114300" tIns="121900" rIns="121900" bIns="121900"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1pPr>
            <a:lvl2pPr marL="914400" marR="0" lvl="1" indent="-32385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95275" algn="l" rtl="0">
              <a:lnSpc>
                <a:spcPct val="100000"/>
              </a:lnSpc>
              <a:spcBef>
                <a:spcPts val="0"/>
              </a:spcBef>
              <a:spcAft>
                <a:spcPts val="0"/>
              </a:spcAft>
              <a:buClr>
                <a:srgbClr val="000000"/>
              </a:buClr>
              <a:buSzPts val="1050"/>
              <a:buFont typeface="Arial"/>
              <a:buNone/>
              <a:defRPr sz="1050" b="0" i="0" u="none" strike="noStrike" cap="none">
                <a:solidFill>
                  <a:srgbClr val="000000"/>
                </a:solidFill>
                <a:latin typeface="Arial"/>
                <a:ea typeface="Arial"/>
                <a:cs typeface="Arial"/>
                <a:sym typeface="Arial"/>
              </a:defRPr>
            </a:lvl4pPr>
            <a:lvl5pPr marL="2286000" marR="0" lvl="4" indent="-279400"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6670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3200400" marR="0" lvl="6" indent="-26035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54000" algn="l" rtl="0">
              <a:lnSpc>
                <a:spcPct val="100000"/>
              </a:lnSpc>
              <a:spcBef>
                <a:spcPts val="0"/>
              </a:spcBef>
              <a:spcAft>
                <a:spcPts val="0"/>
              </a:spcAft>
              <a:buClr>
                <a:srgbClr val="000000"/>
              </a:buClr>
              <a:buSzPts val="400"/>
              <a:buFont typeface="Arial"/>
              <a:buNone/>
              <a:defRPr sz="400" b="0" i="0" u="none" strike="noStrike" cap="none">
                <a:solidFill>
                  <a:srgbClr val="000000"/>
                </a:solidFill>
                <a:latin typeface="Arial"/>
                <a:ea typeface="Arial"/>
                <a:cs typeface="Arial"/>
                <a:sym typeface="Arial"/>
              </a:defRPr>
            </a:lvl8pPr>
            <a:lvl9pPr marL="4114800" marR="0" lvl="8" indent="-247650" algn="l" rtl="0">
              <a:lnSpc>
                <a:spcPct val="100000"/>
              </a:lnSpc>
              <a:spcBef>
                <a:spcPts val="0"/>
              </a:spcBef>
              <a:spcAft>
                <a:spcPts val="0"/>
              </a:spcAft>
              <a:buClr>
                <a:srgbClr val="000000"/>
              </a:buClr>
              <a:buSzPts val="300"/>
              <a:buFont typeface="Arial"/>
              <a:buNone/>
              <a:defRPr sz="300" b="0" i="0" u="none" strike="noStrike" cap="none">
                <a:solidFill>
                  <a:srgbClr val="000000"/>
                </a:solidFill>
                <a:latin typeface="Arial"/>
                <a:ea typeface="Arial"/>
                <a:cs typeface="Arial"/>
                <a:sym typeface="Arial"/>
              </a:defRPr>
            </a:lvl9pPr>
          </a:lstStyle>
          <a:p>
            <a:pPr marL="0"/>
            <a:r>
              <a:rPr lang="en-CH" dirty="0">
                <a:solidFill>
                  <a:srgbClr val="69A3D1"/>
                </a:solidFill>
                <a:latin typeface="Arial" panose="020B0604020202020204" pitchFamily="34" charset="0"/>
                <a:cs typeface="Arial" panose="020B0604020202020204" pitchFamily="34" charset="0"/>
              </a:rPr>
              <a:t>Conclusion </a:t>
            </a:r>
            <a:r>
              <a:rPr lang="en-CH" b="0" dirty="0">
                <a:solidFill>
                  <a:schemeClr val="tx1"/>
                </a:solidFill>
                <a:latin typeface="Arial" panose="020B0604020202020204" pitchFamily="34" charset="0"/>
                <a:cs typeface="Arial" panose="020B0604020202020204" pitchFamily="34" charset="0"/>
              </a:rPr>
              <a:t>| </a:t>
            </a:r>
            <a:r>
              <a:rPr lang="en-CH" b="0" dirty="0">
                <a:latin typeface="Arial" panose="020B0604020202020204" pitchFamily="34" charset="0"/>
                <a:cs typeface="Arial" panose="020B0604020202020204" pitchFamily="34" charset="0"/>
              </a:rPr>
              <a:t>ECB Deposit Facility Rate Forecast </a:t>
            </a:r>
            <a:endParaRPr lang="en-CH" dirty="0">
              <a:solidFill>
                <a:srgbClr val="69A3D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5E9E71D-E786-8424-E789-DF8177BD2DE8}"/>
              </a:ext>
            </a:extLst>
          </p:cNvPr>
          <p:cNvSpPr/>
          <p:nvPr/>
        </p:nvSpPr>
        <p:spPr>
          <a:xfrm>
            <a:off x="11951267" y="638652"/>
            <a:ext cx="57600" cy="57600"/>
          </a:xfrm>
          <a:prstGeom prst="rect">
            <a:avLst/>
          </a:prstGeom>
          <a:solidFill>
            <a:srgbClr val="69A3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lumMod val="95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2EDE3B70-66EE-AB7D-948F-A92A28876D6C}"/>
              </a:ext>
            </a:extLst>
          </p:cNvPr>
          <p:cNvGrpSpPr/>
          <p:nvPr/>
        </p:nvGrpSpPr>
        <p:grpSpPr>
          <a:xfrm>
            <a:off x="6802657" y="1326697"/>
            <a:ext cx="2469272" cy="880136"/>
            <a:chOff x="4867582" y="2812157"/>
            <a:chExt cx="2692450" cy="1123950"/>
          </a:xfrm>
        </p:grpSpPr>
        <p:sp>
          <p:nvSpPr>
            <p:cNvPr id="57" name="Text 10">
              <a:extLst>
                <a:ext uri="{FF2B5EF4-FFF2-40B4-BE49-F238E27FC236}">
                  <a16:creationId xmlns:a16="http://schemas.microsoft.com/office/drawing/2014/main" id="{5C83DB05-D262-836D-57A5-F58F989032DC}"/>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58" name="Text 11">
              <a:extLst>
                <a:ext uri="{FF2B5EF4-FFF2-40B4-BE49-F238E27FC236}">
                  <a16:creationId xmlns:a16="http://schemas.microsoft.com/office/drawing/2014/main" id="{62E41ACE-52E0-BD86-2FA4-AF1382C112FA}"/>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2027</a:t>
              </a:r>
              <a:endParaRPr lang="en-US" sz="1050" dirty="0">
                <a:latin typeface="Arial" panose="020B0604020202020204" pitchFamily="34" charset="0"/>
                <a:cs typeface="Arial" panose="020B0604020202020204" pitchFamily="34" charset="0"/>
              </a:endParaRPr>
            </a:p>
          </p:txBody>
        </p:sp>
        <p:sp>
          <p:nvSpPr>
            <p:cNvPr id="59" name="Text 12">
              <a:extLst>
                <a:ext uri="{FF2B5EF4-FFF2-40B4-BE49-F238E27FC236}">
                  <a16:creationId xmlns:a16="http://schemas.microsoft.com/office/drawing/2014/main" id="{A75AA24C-E88F-E70E-A9E8-99C4F2568961}"/>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1.50%</a:t>
              </a:r>
              <a:endParaRPr lang="en-US" sz="2250" dirty="0">
                <a:solidFill>
                  <a:srgbClr val="69A3D1"/>
                </a:solidFill>
                <a:latin typeface="Arial" panose="020B0604020202020204" pitchFamily="34" charset="0"/>
                <a:cs typeface="Arial" panose="020B0604020202020204" pitchFamily="34" charset="0"/>
              </a:endParaRPr>
            </a:p>
          </p:txBody>
        </p:sp>
        <p:sp>
          <p:nvSpPr>
            <p:cNvPr id="60" name="Text 13">
              <a:extLst>
                <a:ext uri="{FF2B5EF4-FFF2-40B4-BE49-F238E27FC236}">
                  <a16:creationId xmlns:a16="http://schemas.microsoft.com/office/drawing/2014/main" id="{135226BC-184C-E0E2-D82E-FD09B0C7DADD}"/>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Negative output gap</a:t>
              </a:r>
              <a:endParaRPr lang="en-US" sz="900" dirty="0">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D85740B7-CE41-6245-354A-002432F8D578}"/>
              </a:ext>
            </a:extLst>
          </p:cNvPr>
          <p:cNvGrpSpPr/>
          <p:nvPr/>
        </p:nvGrpSpPr>
        <p:grpSpPr>
          <a:xfrm>
            <a:off x="9440340" y="1325393"/>
            <a:ext cx="2469272" cy="879403"/>
            <a:chOff x="7712431" y="2812157"/>
            <a:chExt cx="2692450" cy="1123950"/>
          </a:xfrm>
        </p:grpSpPr>
        <p:sp>
          <p:nvSpPr>
            <p:cNvPr id="61" name="Text 14">
              <a:extLst>
                <a:ext uri="{FF2B5EF4-FFF2-40B4-BE49-F238E27FC236}">
                  <a16:creationId xmlns:a16="http://schemas.microsoft.com/office/drawing/2014/main" id="{1EE056A2-D5B5-7A88-9838-A53D2F7033A3}"/>
                </a:ext>
              </a:extLst>
            </p:cNvPr>
            <p:cNvSpPr/>
            <p:nvPr/>
          </p:nvSpPr>
          <p:spPr>
            <a:xfrm>
              <a:off x="7712431"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2" name="Text 15">
              <a:extLst>
                <a:ext uri="{FF2B5EF4-FFF2-40B4-BE49-F238E27FC236}">
                  <a16:creationId xmlns:a16="http://schemas.microsoft.com/office/drawing/2014/main" id="{55C0830C-388E-47D3-CE1C-9466BA39924A}"/>
                </a:ext>
              </a:extLst>
            </p:cNvPr>
            <p:cNvSpPr/>
            <p:nvPr/>
          </p:nvSpPr>
          <p:spPr>
            <a:xfrm>
              <a:off x="7883881"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2028</a:t>
              </a:r>
              <a:endParaRPr lang="en-US" sz="1050" dirty="0">
                <a:latin typeface="Arial" panose="020B0604020202020204" pitchFamily="34" charset="0"/>
                <a:cs typeface="Arial" panose="020B0604020202020204" pitchFamily="34" charset="0"/>
              </a:endParaRPr>
            </a:p>
          </p:txBody>
        </p:sp>
        <p:sp>
          <p:nvSpPr>
            <p:cNvPr id="63" name="Text 16">
              <a:extLst>
                <a:ext uri="{FF2B5EF4-FFF2-40B4-BE49-F238E27FC236}">
                  <a16:creationId xmlns:a16="http://schemas.microsoft.com/office/drawing/2014/main" id="{B45EF555-1051-FDE5-229B-E16A95D575BA}"/>
                </a:ext>
              </a:extLst>
            </p:cNvPr>
            <p:cNvSpPr/>
            <p:nvPr/>
          </p:nvSpPr>
          <p:spPr>
            <a:xfrm>
              <a:off x="7883881"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1.25%</a:t>
              </a:r>
              <a:endParaRPr lang="en-US" sz="2250" dirty="0">
                <a:solidFill>
                  <a:srgbClr val="69A3D1"/>
                </a:solidFill>
                <a:latin typeface="Arial" panose="020B0604020202020204" pitchFamily="34" charset="0"/>
                <a:cs typeface="Arial" panose="020B0604020202020204" pitchFamily="34" charset="0"/>
              </a:endParaRPr>
            </a:p>
          </p:txBody>
        </p:sp>
        <p:sp>
          <p:nvSpPr>
            <p:cNvPr id="64" name="Text 17">
              <a:extLst>
                <a:ext uri="{FF2B5EF4-FFF2-40B4-BE49-F238E27FC236}">
                  <a16:creationId xmlns:a16="http://schemas.microsoft.com/office/drawing/2014/main" id="{93625E81-4757-8163-F701-8E5D3D39D98E}"/>
                </a:ext>
              </a:extLst>
            </p:cNvPr>
            <p:cNvSpPr/>
            <p:nvPr/>
          </p:nvSpPr>
          <p:spPr>
            <a:xfrm>
              <a:off x="7883881"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Terminal rate</a:t>
              </a:r>
              <a:endParaRPr lang="en-US" sz="900" dirty="0">
                <a:latin typeface="Arial" panose="020B0604020202020204" pitchFamily="34" charset="0"/>
                <a:cs typeface="Arial" panose="020B0604020202020204" pitchFamily="34" charset="0"/>
              </a:endParaRPr>
            </a:p>
          </p:txBody>
        </p:sp>
      </p:grpSp>
      <p:sp>
        <p:nvSpPr>
          <p:cNvPr id="65" name="Text 18">
            <a:extLst>
              <a:ext uri="{FF2B5EF4-FFF2-40B4-BE49-F238E27FC236}">
                <a16:creationId xmlns:a16="http://schemas.microsoft.com/office/drawing/2014/main" id="{01DC3498-D326-A78B-59A4-179DC8AE27B8}"/>
              </a:ext>
            </a:extLst>
          </p:cNvPr>
          <p:cNvSpPr/>
          <p:nvPr/>
        </p:nvSpPr>
        <p:spPr>
          <a:xfrm>
            <a:off x="379038" y="5665027"/>
            <a:ext cx="6011344" cy="541145"/>
          </a:xfrm>
          <a:prstGeom prst="roundRect">
            <a:avLst>
              <a:gd name="adj" fmla="val 10419"/>
            </a:avLst>
          </a:prstGeom>
          <a:solidFill>
            <a:srgbClr val="69A3D1">
              <a:alpha val="25098"/>
            </a:srgbClr>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6" name="Shape 19">
            <a:extLst>
              <a:ext uri="{FF2B5EF4-FFF2-40B4-BE49-F238E27FC236}">
                <a16:creationId xmlns:a16="http://schemas.microsoft.com/office/drawing/2014/main" id="{9977F90D-D684-56C2-BAB0-E17C75675E93}"/>
              </a:ext>
            </a:extLst>
          </p:cNvPr>
          <p:cNvSpPr/>
          <p:nvPr/>
        </p:nvSpPr>
        <p:spPr>
          <a:xfrm flipH="1">
            <a:off x="373371" y="5665027"/>
            <a:ext cx="0" cy="541145"/>
          </a:xfrm>
          <a:prstGeom prst="line">
            <a:avLst/>
          </a:prstGeom>
          <a:noFill/>
          <a:ln w="38100">
            <a:solidFill>
              <a:srgbClr val="69A3D1"/>
            </a:solidFill>
            <a:prstDash val="solid"/>
          </a:ln>
        </p:spPr>
        <p:txBody>
          <a:bodyPr/>
          <a:lstStyle/>
          <a:p>
            <a:endParaRPr lang="en-CH">
              <a:latin typeface="Arial" panose="020B0604020202020204" pitchFamily="34" charset="0"/>
              <a:cs typeface="Arial" panose="020B0604020202020204" pitchFamily="34" charset="0"/>
            </a:endParaRPr>
          </a:p>
        </p:txBody>
      </p:sp>
      <p:sp>
        <p:nvSpPr>
          <p:cNvPr id="67" name="Text 20">
            <a:extLst>
              <a:ext uri="{FF2B5EF4-FFF2-40B4-BE49-F238E27FC236}">
                <a16:creationId xmlns:a16="http://schemas.microsoft.com/office/drawing/2014/main" id="{F8BD9198-6471-75DC-BC55-CFA20A5B1202}"/>
              </a:ext>
            </a:extLst>
          </p:cNvPr>
          <p:cNvSpPr/>
          <p:nvPr/>
        </p:nvSpPr>
        <p:spPr>
          <a:xfrm>
            <a:off x="569538" y="5781569"/>
            <a:ext cx="5727421" cy="267673"/>
          </a:xfrm>
          <a:prstGeom prst="rect">
            <a:avLst/>
          </a:prstGeom>
          <a:noFill/>
          <a:ln/>
        </p:spPr>
        <p:txBody>
          <a:bodyPr wrap="square" lIns="0" tIns="0" rIns="0" bIns="0" rtlCol="0" anchor="t"/>
          <a:lstStyle/>
          <a:p>
            <a:pPr>
              <a:lnSpc>
                <a:spcPts val="1350"/>
              </a:lnSpc>
            </a:pPr>
            <a:r>
              <a:rPr lang="en-US" sz="1400" b="1" dirty="0">
                <a:solidFill>
                  <a:srgbClr val="1D1D1D"/>
                </a:solidFill>
                <a:latin typeface="Arial" panose="020B0604020202020204" pitchFamily="34" charset="0"/>
                <a:ea typeface="Arial" pitchFamily="34" charset="-122"/>
                <a:cs typeface="Arial" panose="020B0604020202020204" pitchFamily="34" charset="0"/>
              </a:rPr>
              <a:t>Divergence with Consensus: </a:t>
            </a:r>
            <a:r>
              <a:rPr lang="en-US" sz="1400" dirty="0">
                <a:solidFill>
                  <a:srgbClr val="1D1D1D"/>
                </a:solidFill>
                <a:latin typeface="Arial" panose="020B0604020202020204" pitchFamily="34" charset="0"/>
                <a:ea typeface="Arial" pitchFamily="34" charset="-122"/>
                <a:cs typeface="Arial" panose="020B0604020202020204" pitchFamily="34" charset="0"/>
              </a:rPr>
              <a:t>we expect a wider output gap driven by uncertainty associated with US tariffs</a:t>
            </a:r>
            <a:endParaRPr lang="en-US" sz="1400" dirty="0">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BB3B59B0-FF5E-0EEE-8A93-ADEC89A54D5F}"/>
              </a:ext>
            </a:extLst>
          </p:cNvPr>
          <p:cNvGrpSpPr/>
          <p:nvPr/>
        </p:nvGrpSpPr>
        <p:grpSpPr>
          <a:xfrm>
            <a:off x="4164974" y="1304320"/>
            <a:ext cx="2469272" cy="880137"/>
            <a:chOff x="4867582" y="2812157"/>
            <a:chExt cx="2692450" cy="1123950"/>
          </a:xfrm>
        </p:grpSpPr>
        <p:sp>
          <p:nvSpPr>
            <p:cNvPr id="74" name="Text 10">
              <a:extLst>
                <a:ext uri="{FF2B5EF4-FFF2-40B4-BE49-F238E27FC236}">
                  <a16:creationId xmlns:a16="http://schemas.microsoft.com/office/drawing/2014/main" id="{25369D6C-DF5E-CDD7-869E-25945985606E}"/>
                </a:ext>
              </a:extLst>
            </p:cNvPr>
            <p:cNvSpPr/>
            <p:nvPr/>
          </p:nvSpPr>
          <p:spPr>
            <a:xfrm>
              <a:off x="4867582" y="2812157"/>
              <a:ext cx="2692450" cy="1123950"/>
            </a:xfrm>
            <a:prstGeom prst="roundRect">
              <a:avLst>
                <a:gd name="adj" fmla="val 6780"/>
              </a:avLst>
            </a:prstGeom>
            <a:solidFill>
              <a:srgbClr val="FFFFFF"/>
            </a:solidFill>
            <a:ln w="19050">
              <a:solidFill>
                <a:srgbClr val="DEE2E6"/>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5" name="Text 11">
              <a:extLst>
                <a:ext uri="{FF2B5EF4-FFF2-40B4-BE49-F238E27FC236}">
                  <a16:creationId xmlns:a16="http://schemas.microsoft.com/office/drawing/2014/main" id="{1F55609E-A160-23C9-0EEB-BAF9F3F94C91}"/>
                </a:ext>
              </a:extLst>
            </p:cNvPr>
            <p:cNvSpPr/>
            <p:nvPr/>
          </p:nvSpPr>
          <p:spPr>
            <a:xfrm>
              <a:off x="5039032" y="2983607"/>
              <a:ext cx="2396541" cy="190500"/>
            </a:xfrm>
            <a:prstGeom prst="rect">
              <a:avLst/>
            </a:prstGeom>
            <a:noFill/>
            <a:ln/>
          </p:spPr>
          <p:txBody>
            <a:bodyPr wrap="square" lIns="0" tIns="0" rIns="0" bIns="0" rtlCol="0" anchor="t"/>
            <a:lstStyle/>
            <a:p>
              <a:pPr marL="0" indent="0" algn="l">
                <a:lnSpc>
                  <a:spcPts val="1500"/>
                </a:lnSpc>
                <a:spcAft>
                  <a:spcPts val="450"/>
                </a:spcAft>
                <a:buNone/>
              </a:pPr>
              <a:r>
                <a:rPr lang="en-US" sz="1050" b="1" dirty="0">
                  <a:solidFill>
                    <a:srgbClr val="6C757D"/>
                  </a:solidFill>
                  <a:latin typeface="Arial" panose="020B0604020202020204" pitchFamily="34" charset="0"/>
                  <a:ea typeface="Arial" pitchFamily="34" charset="-122"/>
                  <a:cs typeface="Arial" panose="020B0604020202020204" pitchFamily="34" charset="0"/>
                </a:rPr>
                <a:t>Q1 2026</a:t>
              </a:r>
              <a:endParaRPr lang="en-US" sz="1050" dirty="0">
                <a:latin typeface="Arial" panose="020B0604020202020204" pitchFamily="34" charset="0"/>
                <a:cs typeface="Arial" panose="020B0604020202020204" pitchFamily="34" charset="0"/>
              </a:endParaRPr>
            </a:p>
          </p:txBody>
        </p:sp>
        <p:sp>
          <p:nvSpPr>
            <p:cNvPr id="76" name="Text 12">
              <a:extLst>
                <a:ext uri="{FF2B5EF4-FFF2-40B4-BE49-F238E27FC236}">
                  <a16:creationId xmlns:a16="http://schemas.microsoft.com/office/drawing/2014/main" id="{CE6FBBBE-21F8-FEB9-A618-57F59B0B7C79}"/>
                </a:ext>
              </a:extLst>
            </p:cNvPr>
            <p:cNvSpPr/>
            <p:nvPr/>
          </p:nvSpPr>
          <p:spPr>
            <a:xfrm>
              <a:off x="5039032" y="3231257"/>
              <a:ext cx="2396541" cy="342900"/>
            </a:xfrm>
            <a:prstGeom prst="rect">
              <a:avLst/>
            </a:prstGeom>
            <a:noFill/>
            <a:ln/>
          </p:spPr>
          <p:txBody>
            <a:bodyPr wrap="square" lIns="0" tIns="0" rIns="0" bIns="0" rtlCol="0" anchor="t"/>
            <a:lstStyle/>
            <a:p>
              <a:pPr marL="0" indent="0" algn="l">
                <a:lnSpc>
                  <a:spcPts val="2700"/>
                </a:lnSpc>
                <a:spcAft>
                  <a:spcPts val="300"/>
                </a:spcAft>
                <a:buNone/>
              </a:pPr>
              <a:r>
                <a:rPr lang="en-US" sz="2250" b="1" dirty="0">
                  <a:solidFill>
                    <a:srgbClr val="69A3D1"/>
                  </a:solidFill>
                  <a:latin typeface="Arial" panose="020B0604020202020204" pitchFamily="34" charset="0"/>
                  <a:ea typeface="Arial" pitchFamily="34" charset="-122"/>
                  <a:cs typeface="Arial" panose="020B0604020202020204" pitchFamily="34" charset="0"/>
                </a:rPr>
                <a:t>1.75%</a:t>
              </a:r>
              <a:endParaRPr lang="en-US" sz="2250" dirty="0">
                <a:solidFill>
                  <a:srgbClr val="69A3D1"/>
                </a:solidFill>
                <a:latin typeface="Arial" panose="020B0604020202020204" pitchFamily="34" charset="0"/>
                <a:cs typeface="Arial" panose="020B0604020202020204" pitchFamily="34" charset="0"/>
              </a:endParaRPr>
            </a:p>
          </p:txBody>
        </p:sp>
        <p:sp>
          <p:nvSpPr>
            <p:cNvPr id="77" name="Text 13">
              <a:extLst>
                <a:ext uri="{FF2B5EF4-FFF2-40B4-BE49-F238E27FC236}">
                  <a16:creationId xmlns:a16="http://schemas.microsoft.com/office/drawing/2014/main" id="{1E79C5D6-6C87-2F0B-5C63-AB5E8556F6F4}"/>
                </a:ext>
              </a:extLst>
            </p:cNvPr>
            <p:cNvSpPr/>
            <p:nvPr/>
          </p:nvSpPr>
          <p:spPr>
            <a:xfrm>
              <a:off x="5039032" y="3612257"/>
              <a:ext cx="2396541" cy="152400"/>
            </a:xfrm>
            <a:prstGeom prst="rect">
              <a:avLst/>
            </a:prstGeom>
            <a:noFill/>
            <a:ln/>
          </p:spPr>
          <p:txBody>
            <a:bodyPr wrap="square" lIns="0" tIns="0" rIns="0" bIns="0" rtlCol="0" anchor="t"/>
            <a:lstStyle/>
            <a:p>
              <a:pPr marL="0" indent="0" algn="l">
                <a:lnSpc>
                  <a:spcPts val="1200"/>
                </a:lnSpc>
                <a:buNone/>
              </a:pPr>
              <a:r>
                <a:rPr lang="en-US" sz="900" dirty="0">
                  <a:solidFill>
                    <a:srgbClr val="6C757D"/>
                  </a:solidFill>
                  <a:latin typeface="Arial" panose="020B0604020202020204" pitchFamily="34" charset="0"/>
                  <a:ea typeface="Arial" pitchFamily="34" charset="-122"/>
                  <a:cs typeface="Arial" panose="020B0604020202020204" pitchFamily="34" charset="0"/>
                </a:rPr>
                <a:t>First cut as slack emerges</a:t>
              </a:r>
            </a:p>
            <a:p>
              <a:pPr marL="0" indent="0" algn="l">
                <a:lnSpc>
                  <a:spcPts val="1200"/>
                </a:lnSpc>
                <a:buNone/>
              </a:pPr>
              <a:endParaRPr lang="en-US" sz="900" dirty="0">
                <a:solidFill>
                  <a:srgbClr val="6C757D"/>
                </a:solidFill>
                <a:latin typeface="Arial" panose="020B0604020202020204" pitchFamily="34" charset="0"/>
                <a:ea typeface="Arial" pitchFamily="34" charset="-122"/>
                <a:cs typeface="Arial" panose="020B0604020202020204" pitchFamily="34" charset="0"/>
              </a:endParaRPr>
            </a:p>
          </p:txBody>
        </p:sp>
      </p:grpSp>
      <p:pic>
        <p:nvPicPr>
          <p:cNvPr id="26" name="Picture 25">
            <a:extLst>
              <a:ext uri="{FF2B5EF4-FFF2-40B4-BE49-F238E27FC236}">
                <a16:creationId xmlns:a16="http://schemas.microsoft.com/office/drawing/2014/main" id="{F2DF30F1-A480-DA37-F9D7-936A1073DE53}"/>
              </a:ext>
            </a:extLst>
          </p:cNvPr>
          <p:cNvPicPr>
            <a:picLocks noChangeAspect="1"/>
          </p:cNvPicPr>
          <p:nvPr/>
        </p:nvPicPr>
        <p:blipFill>
          <a:blip r:embed="rId4"/>
          <a:stretch>
            <a:fillRect/>
          </a:stretch>
        </p:blipFill>
        <p:spPr>
          <a:xfrm>
            <a:off x="407614" y="2447503"/>
            <a:ext cx="5982767" cy="2991384"/>
          </a:xfrm>
          <a:prstGeom prst="rect">
            <a:avLst/>
          </a:prstGeom>
        </p:spPr>
      </p:pic>
      <p:grpSp>
        <p:nvGrpSpPr>
          <p:cNvPr id="34" name="Group 33">
            <a:extLst>
              <a:ext uri="{FF2B5EF4-FFF2-40B4-BE49-F238E27FC236}">
                <a16:creationId xmlns:a16="http://schemas.microsoft.com/office/drawing/2014/main" id="{AF9D0A95-B22F-2F79-D823-736AD5E8AF94}"/>
              </a:ext>
            </a:extLst>
          </p:cNvPr>
          <p:cNvGrpSpPr/>
          <p:nvPr/>
        </p:nvGrpSpPr>
        <p:grpSpPr>
          <a:xfrm>
            <a:off x="6756088" y="2964730"/>
            <a:ext cx="5173654" cy="1042607"/>
            <a:chOff x="6761755" y="2987590"/>
            <a:chExt cx="5173654" cy="1042607"/>
          </a:xfrm>
        </p:grpSpPr>
        <p:sp>
          <p:nvSpPr>
            <p:cNvPr id="31" name="Text 2">
              <a:extLst>
                <a:ext uri="{FF2B5EF4-FFF2-40B4-BE49-F238E27FC236}">
                  <a16:creationId xmlns:a16="http://schemas.microsoft.com/office/drawing/2014/main" id="{8B10C4CA-DDD4-AE60-89F6-8E92EBC53080}"/>
                </a:ext>
              </a:extLst>
            </p:cNvPr>
            <p:cNvSpPr/>
            <p:nvPr/>
          </p:nvSpPr>
          <p:spPr>
            <a:xfrm>
              <a:off x="6761755" y="2987590"/>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14" name="Text 7">
              <a:extLst>
                <a:ext uri="{FF2B5EF4-FFF2-40B4-BE49-F238E27FC236}">
                  <a16:creationId xmlns:a16="http://schemas.microsoft.com/office/drawing/2014/main" id="{FCD63D21-CA01-065E-E89B-04F396EBDFBB}"/>
                </a:ext>
              </a:extLst>
            </p:cNvPr>
            <p:cNvSpPr/>
            <p:nvPr/>
          </p:nvSpPr>
          <p:spPr>
            <a:xfrm>
              <a:off x="6916379" y="3067497"/>
              <a:ext cx="5019030" cy="897787"/>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Downside risk due to US Tariffs</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Uncertainty associated with US tariffs may lead to delays in investment, hiring, and spending decisions in addition to the direct effects on exports</a:t>
              </a:r>
            </a:p>
          </p:txBody>
        </p:sp>
      </p:grpSp>
      <p:sp>
        <p:nvSpPr>
          <p:cNvPr id="15" name="Text 2">
            <a:extLst>
              <a:ext uri="{FF2B5EF4-FFF2-40B4-BE49-F238E27FC236}">
                <a16:creationId xmlns:a16="http://schemas.microsoft.com/office/drawing/2014/main" id="{CEE86D47-58EA-B3E6-9629-99267A68F033}"/>
              </a:ext>
            </a:extLst>
          </p:cNvPr>
          <p:cNvSpPr/>
          <p:nvPr/>
        </p:nvSpPr>
        <p:spPr>
          <a:xfrm>
            <a:off x="379038" y="1304320"/>
            <a:ext cx="3671793" cy="900476"/>
          </a:xfrm>
          <a:prstGeom prst="roundRect">
            <a:avLst>
              <a:gd name="adj" fmla="val 5556"/>
            </a:avLst>
          </a:prstGeom>
          <a:solidFill>
            <a:srgbClr val="69A3D1"/>
          </a:solidFill>
          <a:ln/>
        </p:spPr>
        <p:txBody>
          <a:bodyPr wrap="square" rtlCol="0" anchor="ctr"/>
          <a:lstStyle/>
          <a:p>
            <a:pPr marL="0" indent="0">
              <a:buNone/>
            </a:pPr>
            <a:endParaRPr lang="en-US" sz="2800"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FF807335-D46A-3F56-03D1-F4A89646F5D3}"/>
              </a:ext>
            </a:extLst>
          </p:cNvPr>
          <p:cNvSpPr/>
          <p:nvPr/>
        </p:nvSpPr>
        <p:spPr>
          <a:xfrm>
            <a:off x="503139" y="1379990"/>
            <a:ext cx="3547692" cy="457200"/>
          </a:xfrm>
          <a:prstGeom prst="rect">
            <a:avLst/>
          </a:prstGeom>
          <a:noFill/>
          <a:ln/>
        </p:spPr>
        <p:txBody>
          <a:bodyPr wrap="square" lIns="0" tIns="0" rIns="0" bIns="0" rtlCol="0" anchor="t"/>
          <a:lstStyle/>
          <a:p>
            <a:pPr marL="0" indent="0" algn="l">
              <a:lnSpc>
                <a:spcPts val="1800"/>
              </a:lnSpc>
              <a:buNone/>
            </a:pPr>
            <a:r>
              <a:rPr lang="en-US" sz="1400" b="1" dirty="0">
                <a:solidFill>
                  <a:srgbClr val="FFFFFF"/>
                </a:solidFill>
                <a:latin typeface="Arial" panose="020B0604020202020204" pitchFamily="34" charset="0"/>
                <a:ea typeface="Arial" pitchFamily="34" charset="-122"/>
                <a:cs typeface="Arial" panose="020B0604020202020204" pitchFamily="34" charset="0"/>
              </a:rPr>
              <a:t>Three 25bps cuts through 2028 </a:t>
            </a:r>
            <a:r>
              <a:rPr lang="en-US" sz="1400" dirty="0">
                <a:solidFill>
                  <a:srgbClr val="FFFFFF"/>
                </a:solidFill>
                <a:latin typeface="Arial" panose="020B0604020202020204" pitchFamily="34" charset="0"/>
                <a:ea typeface="Arial" pitchFamily="34" charset="-122"/>
                <a:cs typeface="Arial" panose="020B0604020202020204" pitchFamily="34" charset="0"/>
              </a:rPr>
              <a:t>in response to moderating inflation and deteriorating output gap</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E2A599E-0E56-69F5-6FAB-7EE125A27EFA}"/>
              </a:ext>
            </a:extLst>
          </p:cNvPr>
          <p:cNvSpPr txBox="1"/>
          <p:nvPr/>
        </p:nvSpPr>
        <p:spPr>
          <a:xfrm>
            <a:off x="6756088" y="2581890"/>
            <a:ext cx="6096000" cy="298800"/>
          </a:xfrm>
          <a:prstGeom prst="rect">
            <a:avLst/>
          </a:prstGeom>
          <a:noFill/>
        </p:spPr>
        <p:txBody>
          <a:bodyPr wrap="square">
            <a:spAutoFit/>
          </a:bodyPr>
          <a:lstStyle/>
          <a:p>
            <a:pPr>
              <a:lnSpc>
                <a:spcPts val="1575"/>
              </a:lnSpc>
            </a:pPr>
            <a:r>
              <a:rPr lang="en-US" sz="1800" b="1" dirty="0">
                <a:solidFill>
                  <a:srgbClr val="69A3D1"/>
                </a:solidFill>
                <a:latin typeface="Arial" panose="020B0604020202020204" pitchFamily="34" charset="0"/>
                <a:ea typeface="Arial" pitchFamily="34" charset="-122"/>
                <a:cs typeface="Arial" panose="020B0604020202020204" pitchFamily="34" charset="0"/>
              </a:rPr>
              <a:t>Underlying Rationale</a:t>
            </a:r>
            <a:endParaRPr lang="en-US" sz="1800" dirty="0">
              <a:solidFill>
                <a:srgbClr val="69A3D1"/>
              </a:solidFill>
              <a:latin typeface="Arial" panose="020B0604020202020204" pitchFamily="34" charset="0"/>
              <a:ea typeface="Arial" pitchFamily="34" charset="-122"/>
              <a:cs typeface="Arial" panose="020B0604020202020204" pitchFamily="34" charset="0"/>
            </a:endParaRPr>
          </a:p>
        </p:txBody>
      </p:sp>
      <p:grpSp>
        <p:nvGrpSpPr>
          <p:cNvPr id="33" name="Group 32">
            <a:extLst>
              <a:ext uri="{FF2B5EF4-FFF2-40B4-BE49-F238E27FC236}">
                <a16:creationId xmlns:a16="http://schemas.microsoft.com/office/drawing/2014/main" id="{1A6AC94C-EDBA-8CE2-D352-98B70E4196AF}"/>
              </a:ext>
            </a:extLst>
          </p:cNvPr>
          <p:cNvGrpSpPr/>
          <p:nvPr/>
        </p:nvGrpSpPr>
        <p:grpSpPr>
          <a:xfrm>
            <a:off x="6756088" y="4064147"/>
            <a:ext cx="5173654" cy="1042607"/>
            <a:chOff x="6761755" y="4087008"/>
            <a:chExt cx="5173654" cy="1042607"/>
          </a:xfrm>
        </p:grpSpPr>
        <p:sp>
          <p:nvSpPr>
            <p:cNvPr id="30" name="Text 2">
              <a:extLst>
                <a:ext uri="{FF2B5EF4-FFF2-40B4-BE49-F238E27FC236}">
                  <a16:creationId xmlns:a16="http://schemas.microsoft.com/office/drawing/2014/main" id="{A2100AAC-3DE0-885C-8B7C-B982A0A077CC}"/>
                </a:ext>
              </a:extLst>
            </p:cNvPr>
            <p:cNvSpPr/>
            <p:nvPr/>
          </p:nvSpPr>
          <p:spPr>
            <a:xfrm>
              <a:off x="6761755" y="4087008"/>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5" name="Text 7">
              <a:extLst>
                <a:ext uri="{FF2B5EF4-FFF2-40B4-BE49-F238E27FC236}">
                  <a16:creationId xmlns:a16="http://schemas.microsoft.com/office/drawing/2014/main" id="{1690BAA7-6E38-C3F4-DB9B-B0497393A093}"/>
                </a:ext>
              </a:extLst>
            </p:cNvPr>
            <p:cNvSpPr/>
            <p:nvPr/>
          </p:nvSpPr>
          <p:spPr>
            <a:xfrm>
              <a:off x="6916379" y="4240940"/>
              <a:ext cx="5019030" cy="722724"/>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Weak labor market</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Reduction in hiring intentions and pessimism regarding economic outlook</a:t>
              </a:r>
            </a:p>
          </p:txBody>
        </p:sp>
      </p:grpSp>
      <p:grpSp>
        <p:nvGrpSpPr>
          <p:cNvPr id="32" name="Group 31">
            <a:extLst>
              <a:ext uri="{FF2B5EF4-FFF2-40B4-BE49-F238E27FC236}">
                <a16:creationId xmlns:a16="http://schemas.microsoft.com/office/drawing/2014/main" id="{A76DAEE4-33BD-D83D-5619-949148E25A32}"/>
              </a:ext>
            </a:extLst>
          </p:cNvPr>
          <p:cNvGrpSpPr/>
          <p:nvPr/>
        </p:nvGrpSpPr>
        <p:grpSpPr>
          <a:xfrm>
            <a:off x="6756088" y="5163565"/>
            <a:ext cx="5018224" cy="1042607"/>
            <a:chOff x="6761755" y="5186425"/>
            <a:chExt cx="5018224" cy="1042607"/>
          </a:xfrm>
        </p:grpSpPr>
        <p:sp>
          <p:nvSpPr>
            <p:cNvPr id="29" name="Text 2">
              <a:extLst>
                <a:ext uri="{FF2B5EF4-FFF2-40B4-BE49-F238E27FC236}">
                  <a16:creationId xmlns:a16="http://schemas.microsoft.com/office/drawing/2014/main" id="{319CB707-FFBE-23F9-1F43-05CACD670FAF}"/>
                </a:ext>
              </a:extLst>
            </p:cNvPr>
            <p:cNvSpPr/>
            <p:nvPr/>
          </p:nvSpPr>
          <p:spPr>
            <a:xfrm>
              <a:off x="6761755" y="5186425"/>
              <a:ext cx="5018224" cy="1042607"/>
            </a:xfrm>
            <a:prstGeom prst="roundRect">
              <a:avLst>
                <a:gd name="adj" fmla="val 6098"/>
              </a:avLst>
            </a:prstGeom>
            <a:solidFill>
              <a:srgbClr val="F8FAFB"/>
            </a:solidFill>
            <a:ln/>
          </p:spPr>
          <p:txBody>
            <a:bodyPr wrap="square" rtlCol="0" anchor="ctr"/>
            <a:lstStyle/>
            <a:p>
              <a:pPr marL="0" indent="0">
                <a:buNone/>
              </a:pPr>
              <a:endParaRPr lang="en-US" dirty="0">
                <a:solidFill>
                  <a:srgbClr val="000000"/>
                </a:solidFill>
                <a:latin typeface="Arial" panose="020B0604020202020204" pitchFamily="34" charset="0"/>
                <a:cs typeface="Arial" panose="020B0604020202020204" pitchFamily="34" charset="0"/>
              </a:endParaRPr>
            </a:p>
          </p:txBody>
        </p:sp>
        <p:sp>
          <p:nvSpPr>
            <p:cNvPr id="27" name="Text 7">
              <a:extLst>
                <a:ext uri="{FF2B5EF4-FFF2-40B4-BE49-F238E27FC236}">
                  <a16:creationId xmlns:a16="http://schemas.microsoft.com/office/drawing/2014/main" id="{9655E931-C1EA-AC2F-41BC-7BBF1FBE34E8}"/>
                </a:ext>
              </a:extLst>
            </p:cNvPr>
            <p:cNvSpPr/>
            <p:nvPr/>
          </p:nvSpPr>
          <p:spPr>
            <a:xfrm>
              <a:off x="6889520" y="5371406"/>
              <a:ext cx="4727275" cy="833729"/>
            </a:xfrm>
            <a:prstGeom prst="rect">
              <a:avLst/>
            </a:prstGeom>
            <a:noFill/>
            <a:ln/>
          </p:spPr>
          <p:txBody>
            <a:bodyPr wrap="square" lIns="0" tIns="0" rIns="0" bIns="0" rtlCol="0" anchor="t"/>
            <a:lstStyle/>
            <a:p>
              <a:pPr>
                <a:lnSpc>
                  <a:spcPts val="1575"/>
                </a:lnSpc>
              </a:pPr>
              <a:r>
                <a:rPr lang="en-US" sz="1400" b="1" dirty="0">
                  <a:solidFill>
                    <a:srgbClr val="1D1D1D"/>
                  </a:solidFill>
                  <a:latin typeface="Arial" panose="020B0604020202020204" pitchFamily="34" charset="0"/>
                  <a:ea typeface="Arial" pitchFamily="34" charset="-122"/>
                  <a:cs typeface="Arial" panose="020B0604020202020204" pitchFamily="34" charset="0"/>
                </a:rPr>
                <a:t>Monetary policy leeway</a:t>
              </a:r>
            </a:p>
            <a:p>
              <a:pPr>
                <a:lnSpc>
                  <a:spcPts val="1575"/>
                </a:lnSpc>
              </a:pPr>
              <a:r>
                <a:rPr lang="en-US" sz="1400" dirty="0">
                  <a:solidFill>
                    <a:srgbClr val="1D1D1D"/>
                  </a:solidFill>
                  <a:latin typeface="Arial" panose="020B0604020202020204" pitchFamily="34" charset="0"/>
                  <a:ea typeface="Arial" pitchFamily="34" charset="-122"/>
                  <a:cs typeface="Arial" panose="020B0604020202020204" pitchFamily="34" charset="0"/>
                </a:rPr>
                <a:t>Inflation sticking close to target allowing the implementation of accommodative monetary policy</a:t>
              </a:r>
            </a:p>
          </p:txBody>
        </p:sp>
      </p:grpSp>
    </p:spTree>
    <p:extLst>
      <p:ext uri="{BB962C8B-B14F-4D97-AF65-F5344CB8AC3E}">
        <p14:creationId xmlns:p14="http://schemas.microsoft.com/office/powerpoint/2010/main" val="3766615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15742</TotalTime>
  <Words>1575</Words>
  <Application>Microsoft Macintosh PowerPoint</Application>
  <PresentationFormat>Widescreen</PresentationFormat>
  <Paragraphs>176</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Helvetica</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Benoît Goye</dc:creator>
  <cp:lastModifiedBy>Benoît Goye</cp:lastModifiedBy>
  <cp:revision>65</cp:revision>
  <dcterms:created xsi:type="dcterms:W3CDTF">2025-11-23T14:21:46Z</dcterms:created>
  <dcterms:modified xsi:type="dcterms:W3CDTF">2025-12-12T16:14:27Z</dcterms:modified>
</cp:coreProperties>
</file>